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42"/>
  </p:notesMasterIdLst>
  <p:sldIdLst>
    <p:sldId id="266" r:id="rId5"/>
    <p:sldId id="267" r:id="rId6"/>
    <p:sldId id="319" r:id="rId7"/>
    <p:sldId id="313" r:id="rId8"/>
    <p:sldId id="358" r:id="rId9"/>
    <p:sldId id="360" r:id="rId10"/>
    <p:sldId id="361" r:id="rId11"/>
    <p:sldId id="362" r:id="rId12"/>
    <p:sldId id="363" r:id="rId13"/>
    <p:sldId id="364" r:id="rId14"/>
    <p:sldId id="365" r:id="rId15"/>
    <p:sldId id="366" r:id="rId16"/>
    <p:sldId id="368" r:id="rId17"/>
    <p:sldId id="367" r:id="rId18"/>
    <p:sldId id="369" r:id="rId19"/>
    <p:sldId id="370" r:id="rId20"/>
    <p:sldId id="371" r:id="rId21"/>
    <p:sldId id="372" r:id="rId22"/>
    <p:sldId id="373" r:id="rId23"/>
    <p:sldId id="374" r:id="rId24"/>
    <p:sldId id="375" r:id="rId25"/>
    <p:sldId id="376" r:id="rId26"/>
    <p:sldId id="377" r:id="rId27"/>
    <p:sldId id="326" r:id="rId28"/>
    <p:sldId id="387" r:id="rId29"/>
    <p:sldId id="359" r:id="rId30"/>
    <p:sldId id="378" r:id="rId31"/>
    <p:sldId id="379" r:id="rId32"/>
    <p:sldId id="380" r:id="rId33"/>
    <p:sldId id="381" r:id="rId34"/>
    <p:sldId id="382" r:id="rId35"/>
    <p:sldId id="383" r:id="rId36"/>
    <p:sldId id="384" r:id="rId37"/>
    <p:sldId id="385" r:id="rId38"/>
    <p:sldId id="388" r:id="rId39"/>
    <p:sldId id="386" r:id="rId40"/>
    <p:sldId id="312" r:id="rId4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1B6A2E-06A4-43BC-925E-00E0C0D0BBCF}" v="2" dt="2025-05-15T13:03:35.2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ec6199f2-1393-4d61-bf43-949919d0f5dc" providerId="ADAL" clId="{201B6A2E-06A4-43BC-925E-00E0C0D0BBCF}"/>
    <pc:docChg chg="custSel modSld">
      <pc:chgData name="Jessica Baker" userId="ec6199f2-1393-4d61-bf43-949919d0f5dc" providerId="ADAL" clId="{201B6A2E-06A4-43BC-925E-00E0C0D0BBCF}" dt="2025-05-14T19:50:42.392" v="1" actId="27636"/>
      <pc:docMkLst>
        <pc:docMk/>
      </pc:docMkLst>
      <pc:sldChg chg="modSp mod">
        <pc:chgData name="Jessica Baker" userId="ec6199f2-1393-4d61-bf43-949919d0f5dc" providerId="ADAL" clId="{201B6A2E-06A4-43BC-925E-00E0C0D0BBCF}" dt="2025-05-14T19:50:42.392" v="0" actId="27636"/>
        <pc:sldMkLst>
          <pc:docMk/>
          <pc:sldMk cId="2928228245" sldId="361"/>
        </pc:sldMkLst>
        <pc:spChg chg="mod">
          <ac:chgData name="Jessica Baker" userId="ec6199f2-1393-4d61-bf43-949919d0f5dc" providerId="ADAL" clId="{201B6A2E-06A4-43BC-925E-00E0C0D0BBCF}" dt="2025-05-14T19:50:42.392" v="0" actId="27636"/>
          <ac:spMkLst>
            <pc:docMk/>
            <pc:sldMk cId="2928228245" sldId="361"/>
            <ac:spMk id="4" creationId="{485688CB-1BA7-AAD4-4D8E-AAEDC79777B1}"/>
          </ac:spMkLst>
        </pc:spChg>
      </pc:sldChg>
      <pc:sldChg chg="modSp mod">
        <pc:chgData name="Jessica Baker" userId="ec6199f2-1393-4d61-bf43-949919d0f5dc" providerId="ADAL" clId="{201B6A2E-06A4-43BC-925E-00E0C0D0BBCF}" dt="2025-05-14T19:50:42.392" v="1" actId="27636"/>
        <pc:sldMkLst>
          <pc:docMk/>
          <pc:sldMk cId="3586357684" sldId="362"/>
        </pc:sldMkLst>
        <pc:spChg chg="mod">
          <ac:chgData name="Jessica Baker" userId="ec6199f2-1393-4d61-bf43-949919d0f5dc" providerId="ADAL" clId="{201B6A2E-06A4-43BC-925E-00E0C0D0BBCF}" dt="2025-05-14T19:50:42.392" v="1" actId="27636"/>
          <ac:spMkLst>
            <pc:docMk/>
            <pc:sldMk cId="3586357684" sldId="362"/>
            <ac:spMk id="6" creationId="{281C05E5-BA5D-022E-4BBA-DA74F428E5A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hf sldNum="0"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hf sldNum="0" hd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hf sldNum="0"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email">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email">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hf sldNum="0" hdr="0" dt="0"/>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hyperlink" Target="https://www.google.com/url?sa=E&amp;source=gmail&amp;q=https://www.nami.org/" TargetMode="External"/><Relationship Id="rId2" Type="http://schemas.openxmlformats.org/officeDocument/2006/relationships/hyperlink" Target="https://lifelineforattemptsurvivors.org/my3-app/" TargetMode="Externa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hyperlink" Target="https://www.tmlt.org/articles/de-escalation-techniques-and-resources" TargetMode="External"/><Relationship Id="rId2" Type="http://schemas.openxmlformats.org/officeDocument/2006/relationships/hyperlink" Target="https://www.tmlt.org/articles/29-more-phrases-to-help-you-de-escalate-angry-patients" TargetMode="External"/><Relationship Id="rId1" Type="http://schemas.openxmlformats.org/officeDocument/2006/relationships/slideLayout" Target="../slideLayouts/slideLayout11.xml"/><Relationship Id="rId5" Type="http://schemas.openxmlformats.org/officeDocument/2006/relationships/image" Target="../media/image64.png"/><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a:latin typeface="Noto Sans"/>
                <a:ea typeface="Noto Sans"/>
                <a:cs typeface="Noto Sans"/>
              </a:rPr>
              <a:t>Session 9</a:t>
            </a:r>
            <a:endParaRPr lang="en-US"/>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lnSpcReduction="10000"/>
          </a:bodyPr>
          <a:lstStyle/>
          <a:p>
            <a:r>
              <a:rPr lang="en-US" sz="1600">
                <a:solidFill>
                  <a:srgbClr val="253746"/>
                </a:solidFill>
                <a:latin typeface="Noto Sans"/>
                <a:ea typeface="Noto Sans"/>
                <a:cs typeface="Noto Sans"/>
              </a:rPr>
              <a:t>Module 3.1 Crisis Intervention: Learning How to Respond to Mental Health Crises and Provide Immediate Support</a:t>
            </a:r>
            <a:endParaRPr lang="en-US" sz="1600">
              <a:solidFill>
                <a:srgbClr val="253746"/>
              </a:solidFill>
            </a:endParaRPr>
          </a:p>
          <a:p>
            <a:r>
              <a:rPr lang="en-US" sz="1600">
                <a:solidFill>
                  <a:srgbClr val="253746"/>
                </a:solidFill>
                <a:latin typeface="Noto Sans"/>
                <a:ea typeface="Noto Sans"/>
                <a:cs typeface="Noto Sans"/>
              </a:rPr>
              <a:t>Module 3.2 De-escalation Techniques: Creating a De-escalation Plan for Challenging Behaviors and Situations</a:t>
            </a:r>
            <a:endParaRPr lang="en-US" sz="1600">
              <a:solidFill>
                <a:srgbClr val="253746"/>
              </a:solidFill>
            </a:endParaRPr>
          </a:p>
          <a:p>
            <a:endParaRPr lang="en-US" sz="1100"/>
          </a:p>
          <a:p>
            <a:endParaRPr lang="en-US"/>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54B77-4FAE-09B4-C7C9-F72E4F8F777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9B3C80-4000-9496-E19F-99A06DDB5EB3}"/>
              </a:ext>
            </a:extLst>
          </p:cNvPr>
          <p:cNvSpPr>
            <a:spLocks noGrp="1"/>
          </p:cNvSpPr>
          <p:nvPr>
            <p:ph idx="1"/>
          </p:nvPr>
        </p:nvSpPr>
        <p:spPr>
          <a:xfrm>
            <a:off x="305399" y="1285079"/>
            <a:ext cx="5237103" cy="3473114"/>
          </a:xfrm>
        </p:spPr>
        <p:txBody>
          <a:bodyPr vert="horz" lIns="91440" tIns="45720" rIns="91440" bIns="45720" rtlCol="0" anchor="t">
            <a:normAutofit/>
          </a:bodyPr>
          <a:lstStyle/>
          <a:p>
            <a:pPr marL="0" indent="0">
              <a:buNone/>
            </a:pPr>
            <a:r>
              <a:rPr lang="en-US" sz="2400" i="1" u="sng">
                <a:solidFill>
                  <a:srgbClr val="000000"/>
                </a:solidFill>
                <a:latin typeface="Noto Sans"/>
                <a:ea typeface="Noto Sans"/>
                <a:cs typeface="Noto Sans"/>
              </a:rPr>
              <a:t>Oppositional Defiant Disorder (ODD):</a:t>
            </a:r>
            <a:r>
              <a:rPr lang="en-US" i="1">
                <a:solidFill>
                  <a:srgbClr val="000000"/>
                </a:solidFill>
                <a:latin typeface="Noto Sans"/>
                <a:ea typeface="Noto Sans"/>
                <a:cs typeface="Noto Sans"/>
              </a:rPr>
              <a:t> </a:t>
            </a:r>
            <a:r>
              <a:rPr lang="en-US">
                <a:solidFill>
                  <a:srgbClr val="000000"/>
                </a:solidFill>
                <a:latin typeface="Noto Sans"/>
                <a:ea typeface="Noto Sans"/>
                <a:cs typeface="Noto Sans"/>
              </a:rPr>
              <a:t>Characterized by a pattern of angry/irritable mood, argumentative/defiant behavior, and vindictiveness. Children with ODD may frequently lose their temper, argue with adults, refuse to comply with rules, deliberately annoy others, and blame others for their mistakes.</a:t>
            </a:r>
            <a:endParaRPr lang="en-US">
              <a:solidFill>
                <a:srgbClr val="000000"/>
              </a:solidFill>
            </a:endParaRPr>
          </a:p>
        </p:txBody>
      </p:sp>
      <p:sp>
        <p:nvSpPr>
          <p:cNvPr id="3" name="Title 2">
            <a:extLst>
              <a:ext uri="{FF2B5EF4-FFF2-40B4-BE49-F238E27FC236}">
                <a16:creationId xmlns:a16="http://schemas.microsoft.com/office/drawing/2014/main" id="{8F3005D8-ADCF-2277-C987-94AD8E03CD84}"/>
              </a:ext>
            </a:extLst>
          </p:cNvPr>
          <p:cNvSpPr>
            <a:spLocks noGrp="1"/>
          </p:cNvSpPr>
          <p:nvPr>
            <p:ph type="title"/>
          </p:nvPr>
        </p:nvSpPr>
        <p:spPr>
          <a:xfrm>
            <a:off x="628650" y="197922"/>
            <a:ext cx="7802616" cy="625712"/>
          </a:xfrm>
        </p:spPr>
        <p:txBody>
          <a:bodyPr>
            <a:normAutofit/>
          </a:bodyPr>
          <a:lstStyle/>
          <a:p>
            <a:r>
              <a:rPr lang="en-US">
                <a:latin typeface="Noto Sans"/>
                <a:ea typeface="Noto Sans"/>
                <a:cs typeface="Noto Sans"/>
              </a:rPr>
              <a:t>Common Disruptive Behavior Disorders (DBDs)</a:t>
            </a:r>
          </a:p>
        </p:txBody>
      </p:sp>
      <p:sp>
        <p:nvSpPr>
          <p:cNvPr id="4" name="TextBox 3">
            <a:extLst>
              <a:ext uri="{FF2B5EF4-FFF2-40B4-BE49-F238E27FC236}">
                <a16:creationId xmlns:a16="http://schemas.microsoft.com/office/drawing/2014/main" id="{8DAC3232-7720-3AA0-EF7E-F1D5E7E2C905}"/>
              </a:ext>
            </a:extLst>
          </p:cNvPr>
          <p:cNvSpPr txBox="1"/>
          <p:nvPr/>
        </p:nvSpPr>
        <p:spPr>
          <a:xfrm>
            <a:off x="5544047" y="1375741"/>
            <a:ext cx="340614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u="sng" dirty="0">
                <a:latin typeface="Noto Sans"/>
                <a:ea typeface="Noto Sans"/>
                <a:cs typeface="Noto Sans"/>
              </a:rPr>
              <a:t>Description:</a:t>
            </a:r>
            <a:r>
              <a:rPr lang="en-US" sz="1400" dirty="0">
                <a:latin typeface="Noto Sans"/>
                <a:ea typeface="Noto Sans"/>
                <a:cs typeface="Noto Sans"/>
              </a:rPr>
              <a:t> Imagine a 10-year-old child with ODD in a classroom setting. The teacher gives instructions to the class, and the child refuses to comply. When the teacher approaches the child to inquire about their refusal, the child becomes angry, yells at the teacher, and throws their book on the floor. </a:t>
            </a:r>
            <a:endParaRPr lang="en-US" sz="2000" dirty="0">
              <a:latin typeface="Noto Sans"/>
              <a:ea typeface="Noto Sans"/>
              <a:cs typeface="Noto Sans"/>
            </a:endParaRPr>
          </a:p>
          <a:p>
            <a:r>
              <a:rPr lang="en-US" sz="1400" dirty="0">
                <a:latin typeface="Noto Sans"/>
                <a:ea typeface="Noto Sans"/>
                <a:cs typeface="Noto Sans"/>
              </a:rPr>
              <a:t>The child may also blame a classmate for their behavior, further escalating the disruption. This type of outburst, characterized by defiance, anger, and a lack of accountability, is typical of a child struggling with ODD. </a:t>
            </a:r>
            <a:endParaRPr lang="en-US" sz="2000" dirty="0">
              <a:latin typeface="Noto Sans"/>
              <a:ea typeface="Noto Sans"/>
              <a:cs typeface="Noto Sans"/>
            </a:endParaRPr>
          </a:p>
        </p:txBody>
      </p:sp>
      <p:pic>
        <p:nvPicPr>
          <p:cNvPr id="5" name="Picture 4" descr="A child kicking a ball&#10;&#10;AI-generated content may be incorrect.">
            <a:extLst>
              <a:ext uri="{FF2B5EF4-FFF2-40B4-BE49-F238E27FC236}">
                <a16:creationId xmlns:a16="http://schemas.microsoft.com/office/drawing/2014/main" id="{CA62EAD5-16D6-1A0D-52A3-AFFD948D327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373299" y="3336648"/>
            <a:ext cx="1817521" cy="1700451"/>
          </a:xfrm>
          <a:prstGeom prst="rect">
            <a:avLst/>
          </a:prstGeom>
        </p:spPr>
      </p:pic>
    </p:spTree>
    <p:extLst>
      <p:ext uri="{BB962C8B-B14F-4D97-AF65-F5344CB8AC3E}">
        <p14:creationId xmlns:p14="http://schemas.microsoft.com/office/powerpoint/2010/main" val="261196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78CBFC-3521-5DD5-4414-BC35923C5F5D}"/>
              </a:ext>
            </a:extLst>
          </p:cNvPr>
          <p:cNvSpPr>
            <a:spLocks noGrp="1"/>
          </p:cNvSpPr>
          <p:nvPr>
            <p:ph idx="1"/>
          </p:nvPr>
        </p:nvSpPr>
        <p:spPr>
          <a:xfrm>
            <a:off x="1359805" y="1184744"/>
            <a:ext cx="7157831" cy="3664558"/>
          </a:xfrm>
        </p:spPr>
        <p:txBody>
          <a:bodyPr vert="horz" lIns="91440" tIns="45720" rIns="91440" bIns="45720" rtlCol="0" anchor="t">
            <a:normAutofit lnSpcReduction="10000"/>
          </a:bodyPr>
          <a:lstStyle/>
          <a:p>
            <a:pPr marL="1371600" lvl="4" indent="0">
              <a:buClr>
                <a:srgbClr val="253746"/>
              </a:buClr>
              <a:buNone/>
            </a:pPr>
            <a:r>
              <a:rPr lang="en-US" sz="2400" i="1" u="sng">
                <a:solidFill>
                  <a:srgbClr val="000000"/>
                </a:solidFill>
                <a:latin typeface="Noto Sans"/>
                <a:ea typeface="Noto Sans"/>
                <a:cs typeface="Noto Sans"/>
              </a:rPr>
              <a:t>Conduct Disorder (CD):</a:t>
            </a:r>
            <a:r>
              <a:rPr lang="en-US" sz="1800">
                <a:latin typeface="Noto Sans"/>
                <a:ea typeface="Noto Sans"/>
                <a:cs typeface="Noto Sans"/>
              </a:rPr>
              <a:t> </a:t>
            </a:r>
            <a:endParaRPr lang="en-US"/>
          </a:p>
          <a:p>
            <a:pPr marL="1371600" lvl="4" indent="0">
              <a:buClr>
                <a:srgbClr val="253746"/>
              </a:buClr>
              <a:buNone/>
            </a:pPr>
            <a:r>
              <a:rPr lang="en-US" sz="1800">
                <a:latin typeface="Noto Sans"/>
                <a:ea typeface="Noto Sans"/>
                <a:cs typeface="Noto Sans"/>
              </a:rPr>
              <a:t>A more severe disorder involving a repetitive and persistent pattern of behavior where the basic rights of others or major age-appropriate societal norms or rules are violated. This can include aggression towards people or animals, destruction of property, deceitfulness or theft, and serious violations of rules.</a:t>
            </a:r>
            <a:endParaRPr lang="en-US"/>
          </a:p>
          <a:p>
            <a:pPr marL="1371600" lvl="4" indent="0">
              <a:buClr>
                <a:srgbClr val="253746"/>
              </a:buClr>
              <a:buNone/>
            </a:pPr>
            <a:r>
              <a:rPr lang="en-US" sz="2400" i="1" u="sng">
                <a:solidFill>
                  <a:srgbClr val="000000"/>
                </a:solidFill>
                <a:latin typeface="Noto Sans"/>
                <a:ea typeface="Noto Sans"/>
                <a:cs typeface="Noto Sans"/>
              </a:rPr>
              <a:t>Intermittent Explosive Disorder (IED):</a:t>
            </a:r>
            <a:r>
              <a:rPr lang="en-US">
                <a:latin typeface="Noto Sans"/>
                <a:ea typeface="Noto Sans"/>
                <a:cs typeface="Noto Sans"/>
              </a:rPr>
              <a:t> </a:t>
            </a:r>
            <a:r>
              <a:rPr lang="en-US" sz="1800">
                <a:latin typeface="Noto Sans"/>
                <a:ea typeface="Noto Sans"/>
                <a:cs typeface="Noto Sans"/>
              </a:rPr>
              <a:t>Characterized by recurrent behavioral outbursts representing a failure to control aggressive impulses. These outbursts can be verbal or physical and are disproportionate to the situation.</a:t>
            </a:r>
          </a:p>
          <a:p>
            <a:endParaRPr lang="en-US"/>
          </a:p>
        </p:txBody>
      </p:sp>
      <p:pic>
        <p:nvPicPr>
          <p:cNvPr id="4" name="Picture 3" descr="A cartoon of a person with smoke coming out his ears&#10;&#10;AI-generated content may be incorrect.">
            <a:extLst>
              <a:ext uri="{FF2B5EF4-FFF2-40B4-BE49-F238E27FC236}">
                <a16:creationId xmlns:a16="http://schemas.microsoft.com/office/drawing/2014/main" id="{D2FCC6F9-0617-FFDC-06C5-AAF91D7F95FF}"/>
              </a:ext>
            </a:extLst>
          </p:cNvPr>
          <p:cNvPicPr>
            <a:picLocks noChangeAspect="1"/>
          </p:cNvPicPr>
          <p:nvPr/>
        </p:nvPicPr>
        <p:blipFill>
          <a:blip r:embed="rId2"/>
          <a:stretch>
            <a:fillRect/>
          </a:stretch>
        </p:blipFill>
        <p:spPr>
          <a:xfrm>
            <a:off x="442480" y="1419009"/>
            <a:ext cx="1768186" cy="2619375"/>
          </a:xfrm>
          <a:prstGeom prst="rect">
            <a:avLst/>
          </a:prstGeom>
        </p:spPr>
      </p:pic>
      <p:sp>
        <p:nvSpPr>
          <p:cNvPr id="6" name="Title 2">
            <a:extLst>
              <a:ext uri="{FF2B5EF4-FFF2-40B4-BE49-F238E27FC236}">
                <a16:creationId xmlns:a16="http://schemas.microsoft.com/office/drawing/2014/main" id="{31AEE434-8F94-B1AD-7547-E340697A1EA6}"/>
              </a:ext>
            </a:extLst>
          </p:cNvPr>
          <p:cNvSpPr txBox="1">
            <a:spLocks/>
          </p:cNvSpPr>
          <p:nvPr/>
        </p:nvSpPr>
        <p:spPr>
          <a:xfrm>
            <a:off x="628650" y="197922"/>
            <a:ext cx="7802616" cy="62571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latin typeface="Noto Sans"/>
                <a:ea typeface="Noto Sans"/>
                <a:cs typeface="Noto Sans"/>
              </a:rPr>
              <a:t>Common Disruptive Behavior Disorders (DBDs)</a:t>
            </a:r>
          </a:p>
        </p:txBody>
      </p:sp>
    </p:spTree>
    <p:extLst>
      <p:ext uri="{BB962C8B-B14F-4D97-AF65-F5344CB8AC3E}">
        <p14:creationId xmlns:p14="http://schemas.microsoft.com/office/powerpoint/2010/main" val="1040158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D32950-3BD1-4661-0282-BF2E9F6741E3}"/>
              </a:ext>
            </a:extLst>
          </p:cNvPr>
          <p:cNvSpPr>
            <a:spLocks noGrp="1"/>
          </p:cNvSpPr>
          <p:nvPr>
            <p:ph idx="1"/>
          </p:nvPr>
        </p:nvSpPr>
        <p:spPr>
          <a:xfrm>
            <a:off x="630936" y="1275853"/>
            <a:ext cx="3944179" cy="3250427"/>
          </a:xfrm>
        </p:spPr>
        <p:txBody>
          <a:bodyPr vert="horz" lIns="91440" tIns="45720" rIns="91440" bIns="45720" rtlCol="0" anchor="t">
            <a:normAutofit/>
          </a:bodyPr>
          <a:lstStyle/>
          <a:p>
            <a:r>
              <a:rPr lang="en-US" b="1">
                <a:latin typeface="Noto Sans"/>
                <a:ea typeface="Noto Sans"/>
                <a:cs typeface="Noto Sans"/>
              </a:rPr>
              <a:t>Think-Pair-Share</a:t>
            </a:r>
            <a:r>
              <a:rPr lang="en-US">
                <a:latin typeface="Noto Sans"/>
                <a:ea typeface="Noto Sans"/>
                <a:cs typeface="Noto Sans"/>
              </a:rPr>
              <a:t> – How would you define active listening? Think back to Module 2!</a:t>
            </a:r>
            <a:endParaRPr lang="en-US"/>
          </a:p>
        </p:txBody>
      </p:sp>
      <p:sp>
        <p:nvSpPr>
          <p:cNvPr id="3" name="Title 2">
            <a:extLst>
              <a:ext uri="{FF2B5EF4-FFF2-40B4-BE49-F238E27FC236}">
                <a16:creationId xmlns:a16="http://schemas.microsoft.com/office/drawing/2014/main" id="{FA91C17E-59FE-45A5-4D7E-0DD4EE178636}"/>
              </a:ext>
            </a:extLst>
          </p:cNvPr>
          <p:cNvSpPr>
            <a:spLocks noGrp="1"/>
          </p:cNvSpPr>
          <p:nvPr>
            <p:ph type="title"/>
          </p:nvPr>
        </p:nvSpPr>
        <p:spPr/>
        <p:txBody>
          <a:bodyPr/>
          <a:lstStyle/>
          <a:p>
            <a:r>
              <a:rPr lang="en-US">
                <a:latin typeface="Noto Sans"/>
                <a:ea typeface="Noto Sans"/>
                <a:cs typeface="Noto Sans"/>
              </a:rPr>
              <a:t>Crisis Intervention Techniques: Active Listening</a:t>
            </a:r>
          </a:p>
        </p:txBody>
      </p:sp>
      <p:pic>
        <p:nvPicPr>
          <p:cNvPr id="4" name="Picture 3" descr="What is “Active Listening” and How Do You Practice It? – ADD Resource Center">
            <a:extLst>
              <a:ext uri="{FF2B5EF4-FFF2-40B4-BE49-F238E27FC236}">
                <a16:creationId xmlns:a16="http://schemas.microsoft.com/office/drawing/2014/main" id="{B3EB5128-6DB4-BF13-19A4-F0FE99C881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2367910"/>
            <a:ext cx="2743200" cy="2031071"/>
          </a:xfrm>
          <a:prstGeom prst="rect">
            <a:avLst/>
          </a:prstGeom>
        </p:spPr>
      </p:pic>
      <p:sp>
        <p:nvSpPr>
          <p:cNvPr id="5" name="TextBox 4">
            <a:extLst>
              <a:ext uri="{FF2B5EF4-FFF2-40B4-BE49-F238E27FC236}">
                <a16:creationId xmlns:a16="http://schemas.microsoft.com/office/drawing/2014/main" id="{99C6867A-ED2E-94E3-8A06-4324FA3EC944}"/>
              </a:ext>
            </a:extLst>
          </p:cNvPr>
          <p:cNvSpPr txBox="1"/>
          <p:nvPr/>
        </p:nvSpPr>
        <p:spPr>
          <a:xfrm>
            <a:off x="4997385" y="1751353"/>
            <a:ext cx="3167623"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u="sng">
                <a:solidFill>
                  <a:srgbClr val="1B1C1D"/>
                </a:solidFill>
                <a:latin typeface="Noto Sans"/>
                <a:ea typeface="Noto Sans"/>
                <a:cs typeface="Noto Sans"/>
              </a:rPr>
              <a:t>Definition:</a:t>
            </a:r>
            <a:r>
              <a:rPr lang="en-US" sz="2000">
                <a:solidFill>
                  <a:srgbClr val="1B1C1D"/>
                </a:solidFill>
                <a:latin typeface="Noto Sans"/>
                <a:ea typeface="Noto Sans"/>
                <a:cs typeface="Noto Sans"/>
              </a:rPr>
              <a:t> This involves fully concentrating on what the person in crisis is saying and feeling, demonstrating empathy and understanding, and helping them to feel heard and validated</a:t>
            </a:r>
          </a:p>
        </p:txBody>
      </p:sp>
    </p:spTree>
    <p:extLst>
      <p:ext uri="{BB962C8B-B14F-4D97-AF65-F5344CB8AC3E}">
        <p14:creationId xmlns:p14="http://schemas.microsoft.com/office/powerpoint/2010/main" val="65369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53455-FA5B-26B8-196D-5B7BC68E389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3F009B-A700-5022-4D76-5829763A2D5A}"/>
              </a:ext>
            </a:extLst>
          </p:cNvPr>
          <p:cNvSpPr>
            <a:spLocks noGrp="1"/>
          </p:cNvSpPr>
          <p:nvPr>
            <p:ph idx="1"/>
          </p:nvPr>
        </p:nvSpPr>
        <p:spPr>
          <a:xfrm>
            <a:off x="348418" y="1287008"/>
            <a:ext cx="3398520" cy="3239272"/>
          </a:xfrm>
        </p:spPr>
        <p:txBody>
          <a:bodyPr vert="horz" lIns="91440" tIns="45720" rIns="91440" bIns="45720" rtlCol="0" anchor="t">
            <a:normAutofit/>
          </a:bodyPr>
          <a:lstStyle/>
          <a:p>
            <a:r>
              <a:rPr lang="en-US" sz="2000" b="1">
                <a:latin typeface="Noto Sans"/>
                <a:ea typeface="Noto Sans"/>
                <a:cs typeface="Noto Sans"/>
              </a:rPr>
              <a:t>Validation:</a:t>
            </a:r>
            <a:r>
              <a:rPr lang="en-US" sz="2000">
                <a:latin typeface="Noto Sans"/>
                <a:ea typeface="Noto Sans"/>
                <a:cs typeface="Noto Sans"/>
              </a:rPr>
              <a:t> Acknowledge that their feelings are valid, even if you don't necessarily agree with their perspective.</a:t>
            </a:r>
          </a:p>
          <a:p>
            <a:pPr lvl="1">
              <a:buFont typeface="Courier New" panose="020B0604020202020204" pitchFamily="34" charset="0"/>
              <a:buChar char="o"/>
            </a:pPr>
            <a:r>
              <a:rPr lang="en-US" sz="1600">
                <a:latin typeface="Noto Sans"/>
                <a:ea typeface="Noto Sans"/>
                <a:cs typeface="Noto Sans"/>
              </a:rPr>
              <a:t>Example: "I can totally see why you’re upset."</a:t>
            </a:r>
          </a:p>
          <a:p>
            <a:endParaRPr lang="en-US" sz="2000"/>
          </a:p>
        </p:txBody>
      </p:sp>
      <p:sp>
        <p:nvSpPr>
          <p:cNvPr id="5" name="Title 2">
            <a:extLst>
              <a:ext uri="{FF2B5EF4-FFF2-40B4-BE49-F238E27FC236}">
                <a16:creationId xmlns:a16="http://schemas.microsoft.com/office/drawing/2014/main" id="{30A9FCDD-99D7-95B4-0DEA-F4EEA7074A12}"/>
              </a:ext>
            </a:extLst>
          </p:cNvPr>
          <p:cNvSpPr txBox="1">
            <a:spLocks/>
          </p:cNvSpPr>
          <p:nvPr/>
        </p:nvSpPr>
        <p:spPr>
          <a:xfrm>
            <a:off x="621030" y="205542"/>
            <a:ext cx="7886700" cy="62571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latin typeface="Noto Sans"/>
                <a:ea typeface="Noto Sans"/>
                <a:cs typeface="Noto Sans"/>
              </a:rPr>
              <a:t>Crisis Intervention Techniques: Validation</a:t>
            </a:r>
          </a:p>
        </p:txBody>
      </p:sp>
      <p:pic>
        <p:nvPicPr>
          <p:cNvPr id="3" name="Picture 2" descr="examples of validating statements">
            <a:extLst>
              <a:ext uri="{FF2B5EF4-FFF2-40B4-BE49-F238E27FC236}">
                <a16:creationId xmlns:a16="http://schemas.microsoft.com/office/drawing/2014/main" id="{A2D1B059-54B2-D965-62C4-DAC33716DE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28661" y="1081622"/>
            <a:ext cx="4151242" cy="3791950"/>
          </a:xfrm>
          <a:prstGeom prst="rect">
            <a:avLst/>
          </a:prstGeom>
        </p:spPr>
      </p:pic>
    </p:spTree>
    <p:extLst>
      <p:ext uri="{BB962C8B-B14F-4D97-AF65-F5344CB8AC3E}">
        <p14:creationId xmlns:p14="http://schemas.microsoft.com/office/powerpoint/2010/main" val="351460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E492E1-228B-8E9C-BD24-50DF67AAA30C}"/>
              </a:ext>
            </a:extLst>
          </p:cNvPr>
          <p:cNvSpPr>
            <a:spLocks noGrp="1"/>
          </p:cNvSpPr>
          <p:nvPr>
            <p:ph idx="1"/>
          </p:nvPr>
        </p:nvSpPr>
        <p:spPr>
          <a:xfrm>
            <a:off x="630936" y="1289105"/>
            <a:ext cx="4559742" cy="3410795"/>
          </a:xfrm>
        </p:spPr>
        <p:txBody>
          <a:bodyPr vert="horz" lIns="91440" tIns="45720" rIns="91440" bIns="45720" rtlCol="0" anchor="t">
            <a:normAutofit lnSpcReduction="10000"/>
          </a:bodyPr>
          <a:lstStyle/>
          <a:p>
            <a:r>
              <a:rPr lang="en-US" sz="2000" b="1">
                <a:latin typeface="Noto Sans"/>
                <a:ea typeface="Noto Sans"/>
                <a:cs typeface="Noto Sans"/>
              </a:rPr>
              <a:t>Summarize &amp; Clarify:</a:t>
            </a:r>
            <a:r>
              <a:rPr lang="en-US" sz="2000">
                <a:latin typeface="Noto Sans"/>
                <a:ea typeface="Noto Sans"/>
                <a:cs typeface="Noto Sans"/>
              </a:rPr>
              <a:t> Periodically summarize what the person has said to ensure you understand correctly and ask clarifying questions to gain a deeper understanding of their situation.</a:t>
            </a:r>
          </a:p>
          <a:p>
            <a:pPr lvl="1">
              <a:buFont typeface="Courier New" panose="020B0604020202020204" pitchFamily="34" charset="0"/>
              <a:buChar char="o"/>
            </a:pPr>
            <a:r>
              <a:rPr lang="en-US" sz="1600">
                <a:latin typeface="Noto Sans"/>
                <a:ea typeface="Noto Sans"/>
                <a:cs typeface="Noto Sans"/>
              </a:rPr>
              <a:t>Example: “It sounds like you’re feeling overwhelmed with all the homework and tests you have going on, and you’re also feeling pressure from your parents to get good grades. Did I interpret that correctly?”</a:t>
            </a:r>
          </a:p>
          <a:p>
            <a:endParaRPr lang="en-US" sz="2000"/>
          </a:p>
        </p:txBody>
      </p:sp>
      <p:sp>
        <p:nvSpPr>
          <p:cNvPr id="5" name="Title 2">
            <a:extLst>
              <a:ext uri="{FF2B5EF4-FFF2-40B4-BE49-F238E27FC236}">
                <a16:creationId xmlns:a16="http://schemas.microsoft.com/office/drawing/2014/main" id="{1899AF92-5229-DFB0-0BA5-83894A65E735}"/>
              </a:ext>
            </a:extLst>
          </p:cNvPr>
          <p:cNvSpPr txBox="1">
            <a:spLocks/>
          </p:cNvSpPr>
          <p:nvPr/>
        </p:nvSpPr>
        <p:spPr>
          <a:xfrm>
            <a:off x="781050" y="205542"/>
            <a:ext cx="7886700" cy="625712"/>
          </a:xfrm>
          <a:prstGeom prst="rect">
            <a:avLst/>
          </a:prstGeom>
        </p:spPr>
        <p:txBody>
          <a:bodyPr vert="horz" lIns="91440" tIns="45720" rIns="91440" bIns="45720" rtlCol="0" anchor="ctr">
            <a:normAutofit fontScale="92500"/>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latin typeface="Noto Sans"/>
                <a:ea typeface="Noto Sans"/>
                <a:cs typeface="Noto Sans"/>
              </a:rPr>
              <a:t>Crisis Intervention Techniques: Summarize &amp; Clarify</a:t>
            </a:r>
          </a:p>
        </p:txBody>
      </p:sp>
      <p:pic>
        <p:nvPicPr>
          <p:cNvPr id="6" name="Picture 5" descr="Summary Clipart Images - Free Download on Freepik">
            <a:extLst>
              <a:ext uri="{FF2B5EF4-FFF2-40B4-BE49-F238E27FC236}">
                <a16:creationId xmlns:a16="http://schemas.microsoft.com/office/drawing/2014/main" id="{511F5B93-53F8-6153-F376-382D9CFB2DE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57435" y="1106143"/>
            <a:ext cx="3544129" cy="3602106"/>
          </a:xfrm>
          <a:prstGeom prst="rect">
            <a:avLst/>
          </a:prstGeom>
        </p:spPr>
      </p:pic>
    </p:spTree>
    <p:extLst>
      <p:ext uri="{BB962C8B-B14F-4D97-AF65-F5344CB8AC3E}">
        <p14:creationId xmlns:p14="http://schemas.microsoft.com/office/powerpoint/2010/main" val="3748438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C0A39E-A4F2-77F2-A614-ED842AF71F16}"/>
              </a:ext>
            </a:extLst>
          </p:cNvPr>
          <p:cNvSpPr>
            <a:spLocks noGrp="1"/>
          </p:cNvSpPr>
          <p:nvPr>
            <p:ph idx="1"/>
          </p:nvPr>
        </p:nvSpPr>
        <p:spPr>
          <a:xfrm>
            <a:off x="630936" y="680239"/>
            <a:ext cx="7886700" cy="4463776"/>
          </a:xfrm>
        </p:spPr>
        <p:txBody>
          <a:bodyPr vert="horz" lIns="91440" tIns="45720" rIns="91440" bIns="45720" rtlCol="0" anchor="t">
            <a:normAutofit/>
          </a:bodyPr>
          <a:lstStyle/>
          <a:p>
            <a:pPr marL="0" indent="0">
              <a:buNone/>
            </a:pPr>
            <a:endParaRPr lang="en-US" sz="1600">
              <a:latin typeface="Aptos"/>
              <a:ea typeface="Noto Sans"/>
              <a:cs typeface="Noto Sans"/>
            </a:endParaRPr>
          </a:p>
          <a:p>
            <a:r>
              <a:rPr lang="en-US" sz="1600" dirty="0">
                <a:latin typeface="Noto Sans"/>
                <a:ea typeface="Noto Sans"/>
                <a:cs typeface="Noto Sans"/>
              </a:rPr>
              <a:t>Get into pairs to do role-plays of the different example scenarios below.</a:t>
            </a:r>
          </a:p>
          <a:p>
            <a:r>
              <a:rPr lang="en-US" sz="1600" dirty="0">
                <a:latin typeface="Noto Sans"/>
                <a:ea typeface="Noto Sans"/>
                <a:cs typeface="Noto Sans"/>
              </a:rPr>
              <a:t>Make sure you take turns being the person in crisis and the responder. </a:t>
            </a:r>
            <a:endParaRPr lang="en-US" sz="2400"/>
          </a:p>
          <a:p>
            <a:r>
              <a:rPr lang="en-US" sz="1600" dirty="0">
                <a:latin typeface="Noto Sans"/>
                <a:ea typeface="Noto Sans"/>
                <a:cs typeface="Noto Sans"/>
              </a:rPr>
              <a:t>Attempt to use active listening, validation, and summarizing &amp; clarifying strategies to help the person in crisis.</a:t>
            </a:r>
          </a:p>
          <a:p>
            <a:pPr marL="0" indent="0">
              <a:buNone/>
            </a:pPr>
            <a:endParaRPr lang="en-US" sz="1200" dirty="0">
              <a:latin typeface="Noto Sans"/>
              <a:ea typeface="Noto Sans"/>
              <a:cs typeface="Noto Sans"/>
            </a:endParaRPr>
          </a:p>
          <a:p>
            <a:pPr lvl="1">
              <a:buFont typeface="Courier New" panose="020B0604020202020204" pitchFamily="34" charset="0"/>
              <a:buChar char="o"/>
            </a:pPr>
            <a:r>
              <a:rPr lang="en-US" sz="1400" b="1" dirty="0">
                <a:latin typeface="Noto Sans"/>
                <a:ea typeface="Noto Sans"/>
                <a:cs typeface="Noto Sans"/>
              </a:rPr>
              <a:t>Scenario 1: </a:t>
            </a:r>
            <a:r>
              <a:rPr lang="en-US" sz="1400" dirty="0">
                <a:latin typeface="Noto Sans"/>
                <a:ea typeface="Noto Sans"/>
                <a:cs typeface="Noto Sans"/>
              </a:rPr>
              <a:t>Tommy is at a concert, and it's super crowded. He starts to feel really anxious. You notice he looks a bit pale, is sweating, and is breathing heavy. You suspect he is having a panic attack. </a:t>
            </a:r>
          </a:p>
          <a:p>
            <a:pPr lvl="1">
              <a:buFont typeface="Courier New" panose="020B0604020202020204" pitchFamily="34" charset="0"/>
              <a:buChar char="o"/>
            </a:pPr>
            <a:r>
              <a:rPr lang="en-US" sz="1400" b="1" dirty="0">
                <a:latin typeface="Noto Sans"/>
                <a:ea typeface="Noto Sans"/>
                <a:cs typeface="Noto Sans"/>
              </a:rPr>
              <a:t>Scenario 2:</a:t>
            </a:r>
            <a:r>
              <a:rPr lang="en-US" sz="1400" dirty="0">
                <a:latin typeface="Noto Sans"/>
                <a:ea typeface="Noto Sans"/>
                <a:cs typeface="Noto Sans"/>
              </a:rPr>
              <a:t> Muhammed shares with you that he's been feeling very down, with little desire to leave the house. He mentions that he sometimes thinks it wouldn't matter if he were no longer here.</a:t>
            </a:r>
            <a:endParaRPr lang="en-US" sz="1400" dirty="0">
              <a:latin typeface="Noto Sans"/>
            </a:endParaRPr>
          </a:p>
          <a:p>
            <a:pPr lvl="1">
              <a:buFont typeface="Courier New" panose="020B0604020202020204" pitchFamily="34" charset="0"/>
              <a:buChar char="o"/>
            </a:pPr>
            <a:r>
              <a:rPr lang="en-US" sz="1400" b="1" dirty="0">
                <a:latin typeface="Noto Sans"/>
                <a:ea typeface="Noto Sans"/>
                <a:cs typeface="Noto Sans"/>
              </a:rPr>
              <a:t>Scenario 3: </a:t>
            </a:r>
            <a:r>
              <a:rPr lang="en-US" sz="1400" dirty="0">
                <a:latin typeface="Noto Sans"/>
                <a:ea typeface="Noto Sans"/>
                <a:cs typeface="Noto Sans"/>
              </a:rPr>
              <a:t>Khadija mentions that she wakes up feeling nervous and jittery every day, feeling overwhelmed with schoolwork and financial struggles her family is going through. She finds herself on edge often.</a:t>
            </a:r>
          </a:p>
        </p:txBody>
      </p:sp>
      <p:sp>
        <p:nvSpPr>
          <p:cNvPr id="3" name="Title 2">
            <a:extLst>
              <a:ext uri="{FF2B5EF4-FFF2-40B4-BE49-F238E27FC236}">
                <a16:creationId xmlns:a16="http://schemas.microsoft.com/office/drawing/2014/main" id="{E5FEE571-73B4-9B05-10BC-377C61A8646D}"/>
              </a:ext>
            </a:extLst>
          </p:cNvPr>
          <p:cNvSpPr>
            <a:spLocks noGrp="1"/>
          </p:cNvSpPr>
          <p:nvPr>
            <p:ph type="title"/>
          </p:nvPr>
        </p:nvSpPr>
        <p:spPr/>
        <p:txBody>
          <a:bodyPr/>
          <a:lstStyle/>
          <a:p>
            <a:r>
              <a:rPr lang="en-US">
                <a:latin typeface="Noto Sans"/>
                <a:ea typeface="Noto Sans"/>
                <a:cs typeface="Noto Sans"/>
              </a:rPr>
              <a:t>Role-playing</a:t>
            </a:r>
            <a:endParaRPr lang="en-US"/>
          </a:p>
        </p:txBody>
      </p:sp>
    </p:spTree>
    <p:extLst>
      <p:ext uri="{BB962C8B-B14F-4D97-AF65-F5344CB8AC3E}">
        <p14:creationId xmlns:p14="http://schemas.microsoft.com/office/powerpoint/2010/main" val="2920511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80A0FD-894A-A371-E957-6C3CEC1AE3B9}"/>
              </a:ext>
            </a:extLst>
          </p:cNvPr>
          <p:cNvSpPr>
            <a:spLocks noGrp="1"/>
          </p:cNvSpPr>
          <p:nvPr>
            <p:ph idx="1"/>
          </p:nvPr>
        </p:nvSpPr>
        <p:spPr>
          <a:xfrm>
            <a:off x="317785" y="1289241"/>
            <a:ext cx="4543818" cy="3237039"/>
          </a:xfrm>
        </p:spPr>
        <p:txBody>
          <a:bodyPr vert="horz" lIns="91440" tIns="45720" rIns="91440" bIns="45720" rtlCol="0" anchor="t">
            <a:normAutofit/>
          </a:bodyPr>
          <a:lstStyle/>
          <a:p>
            <a:pPr marL="342900" indent="-342900">
              <a:buAutoNum type="arabicPeriod"/>
            </a:pPr>
            <a:r>
              <a:rPr lang="en-US">
                <a:solidFill>
                  <a:srgbClr val="1B1C1D"/>
                </a:solidFill>
                <a:latin typeface="Noto Sans"/>
                <a:ea typeface="Noto Sans"/>
                <a:cs typeface="Noto Sans"/>
              </a:rPr>
              <a:t>Identify the warning signs. </a:t>
            </a:r>
          </a:p>
          <a:p>
            <a:pPr marL="342900" indent="-342900">
              <a:buAutoNum type="arabicPeriod"/>
            </a:pPr>
            <a:r>
              <a:rPr lang="en-US">
                <a:solidFill>
                  <a:srgbClr val="1B1C1D"/>
                </a:solidFill>
                <a:latin typeface="Noto Sans"/>
                <a:ea typeface="Noto Sans"/>
                <a:cs typeface="Noto Sans"/>
              </a:rPr>
              <a:t>Develop internal coping strategies</a:t>
            </a:r>
          </a:p>
          <a:p>
            <a:pPr marL="342900" indent="-342900">
              <a:buAutoNum type="arabicPeriod"/>
            </a:pPr>
            <a:r>
              <a:rPr lang="en-US">
                <a:solidFill>
                  <a:srgbClr val="1B1C1D"/>
                </a:solidFill>
                <a:latin typeface="Noto Sans"/>
                <a:ea typeface="Noto Sans"/>
                <a:cs typeface="Noto Sans"/>
              </a:rPr>
              <a:t>Identify safe spaces you can go and identify your support network. </a:t>
            </a:r>
          </a:p>
          <a:p>
            <a:pPr marL="342900" indent="-342900">
              <a:buAutoNum type="arabicPeriod"/>
            </a:pPr>
            <a:r>
              <a:rPr lang="en-US">
                <a:solidFill>
                  <a:srgbClr val="000000"/>
                </a:solidFill>
                <a:latin typeface="Noto Sans"/>
                <a:ea typeface="Noto Sans"/>
                <a:cs typeface="Noto Sans"/>
              </a:rPr>
              <a:t>Have resources readily available.</a:t>
            </a:r>
          </a:p>
          <a:p>
            <a:pPr marL="342900" indent="-342900">
              <a:buAutoNum type="arabicPeriod"/>
            </a:pPr>
            <a:r>
              <a:rPr lang="en-US">
                <a:solidFill>
                  <a:srgbClr val="000000"/>
                </a:solidFill>
                <a:latin typeface="Noto Sans"/>
                <a:ea typeface="Noto Sans"/>
                <a:cs typeface="Noto Sans"/>
              </a:rPr>
              <a:t>Make the environment as safe as possible. </a:t>
            </a:r>
          </a:p>
          <a:p>
            <a:pPr marL="342900" indent="-342900">
              <a:buAutoNum type="arabicPeriod"/>
            </a:pPr>
            <a:r>
              <a:rPr lang="en-US">
                <a:solidFill>
                  <a:srgbClr val="000000"/>
                </a:solidFill>
                <a:latin typeface="Noto Sans"/>
                <a:ea typeface="Noto Sans"/>
                <a:cs typeface="Noto Sans"/>
              </a:rPr>
              <a:t>Develop a plan, if you end up going through another crisis.</a:t>
            </a:r>
          </a:p>
        </p:txBody>
      </p:sp>
      <p:sp>
        <p:nvSpPr>
          <p:cNvPr id="3" name="Title 2">
            <a:extLst>
              <a:ext uri="{FF2B5EF4-FFF2-40B4-BE49-F238E27FC236}">
                <a16:creationId xmlns:a16="http://schemas.microsoft.com/office/drawing/2014/main" id="{5ACA0C0C-3DBC-9230-0FF8-DCD50478DF56}"/>
              </a:ext>
            </a:extLst>
          </p:cNvPr>
          <p:cNvSpPr>
            <a:spLocks noGrp="1"/>
          </p:cNvSpPr>
          <p:nvPr>
            <p:ph type="title"/>
          </p:nvPr>
        </p:nvSpPr>
        <p:spPr/>
        <p:txBody>
          <a:bodyPr>
            <a:normAutofit/>
          </a:bodyPr>
          <a:lstStyle/>
          <a:p>
            <a:r>
              <a:rPr lang="en-US">
                <a:latin typeface="Noto Sans"/>
                <a:ea typeface="Noto Sans"/>
                <a:cs typeface="Noto Sans"/>
              </a:rPr>
              <a:t>Action Steps Needed to Create a Safety Plan</a:t>
            </a:r>
          </a:p>
        </p:txBody>
      </p:sp>
      <p:pic>
        <p:nvPicPr>
          <p:cNvPr id="5" name="Picture 4" descr="Self-Care - A Healthy Relationship">
            <a:extLst>
              <a:ext uri="{FF2B5EF4-FFF2-40B4-BE49-F238E27FC236}">
                <a16:creationId xmlns:a16="http://schemas.microsoft.com/office/drawing/2014/main" id="{F50F89BE-2F95-DB4E-0E37-E78380DD3F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45116" y="1230498"/>
            <a:ext cx="3618534" cy="3297409"/>
          </a:xfrm>
          <a:prstGeom prst="rect">
            <a:avLst/>
          </a:prstGeom>
        </p:spPr>
      </p:pic>
    </p:spTree>
    <p:extLst>
      <p:ext uri="{BB962C8B-B14F-4D97-AF65-F5344CB8AC3E}">
        <p14:creationId xmlns:p14="http://schemas.microsoft.com/office/powerpoint/2010/main" val="3757772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090B42-489D-6F08-A63A-94A1C17CC708}"/>
              </a:ext>
            </a:extLst>
          </p:cNvPr>
          <p:cNvSpPr>
            <a:spLocks noGrp="1"/>
          </p:cNvSpPr>
          <p:nvPr>
            <p:ph idx="1"/>
          </p:nvPr>
        </p:nvSpPr>
        <p:spPr>
          <a:xfrm>
            <a:off x="630936" y="1203125"/>
            <a:ext cx="4066262" cy="3323155"/>
          </a:xfrm>
        </p:spPr>
        <p:txBody>
          <a:bodyPr vert="horz" lIns="91440" tIns="45720" rIns="91440" bIns="45720" rtlCol="0" anchor="t">
            <a:normAutofit/>
          </a:bodyPr>
          <a:lstStyle/>
          <a:p>
            <a:r>
              <a:rPr lang="en-US" sz="2000">
                <a:latin typeface="Noto Sans"/>
                <a:ea typeface="Noto Sans"/>
                <a:cs typeface="Noto Sans"/>
              </a:rPr>
              <a:t>Recognizing early warning signs can allow for timely intervention before a crisis escalates. These signs can be: </a:t>
            </a:r>
            <a:endParaRPr lang="en-US" sz="2000"/>
          </a:p>
          <a:p>
            <a:pPr lvl="1">
              <a:buFont typeface="Courier New" panose="020B0604020202020204" pitchFamily="34" charset="0"/>
              <a:buChar char="o"/>
            </a:pPr>
            <a:r>
              <a:rPr lang="en-US" sz="1600">
                <a:latin typeface="Noto Sans"/>
                <a:ea typeface="Noto Sans"/>
                <a:cs typeface="Noto Sans"/>
              </a:rPr>
              <a:t>emotional (e.g., feeling overwhelmed, hopeless)</a:t>
            </a:r>
            <a:endParaRPr lang="en-US" sz="2000"/>
          </a:p>
          <a:p>
            <a:pPr lvl="1">
              <a:buFont typeface="Courier New" panose="020B0604020202020204" pitchFamily="34" charset="0"/>
              <a:buChar char="o"/>
            </a:pPr>
            <a:r>
              <a:rPr lang="en-US" sz="1600">
                <a:latin typeface="Noto Sans"/>
                <a:ea typeface="Noto Sans"/>
                <a:cs typeface="Noto Sans"/>
              </a:rPr>
              <a:t>behavioral (e.g., isolating oneself, increased substance use)</a:t>
            </a:r>
            <a:endParaRPr lang="en-US" sz="2000"/>
          </a:p>
          <a:p>
            <a:pPr lvl="1">
              <a:buFont typeface="Courier New" panose="020B0604020202020204" pitchFamily="34" charset="0"/>
              <a:buChar char="o"/>
            </a:pPr>
            <a:r>
              <a:rPr lang="en-US" sz="1600">
                <a:latin typeface="Noto Sans"/>
                <a:ea typeface="Noto Sans"/>
                <a:cs typeface="Noto Sans"/>
              </a:rPr>
              <a:t>physical (e.g., changes in sleep or appetite).</a:t>
            </a:r>
            <a:endParaRPr lang="en-US" sz="2000"/>
          </a:p>
        </p:txBody>
      </p:sp>
      <p:sp>
        <p:nvSpPr>
          <p:cNvPr id="3" name="Title 2">
            <a:extLst>
              <a:ext uri="{FF2B5EF4-FFF2-40B4-BE49-F238E27FC236}">
                <a16:creationId xmlns:a16="http://schemas.microsoft.com/office/drawing/2014/main" id="{537C606E-A2BF-34C8-2B69-106CE7BFB8E3}"/>
              </a:ext>
            </a:extLst>
          </p:cNvPr>
          <p:cNvSpPr>
            <a:spLocks noGrp="1"/>
          </p:cNvSpPr>
          <p:nvPr>
            <p:ph type="title"/>
          </p:nvPr>
        </p:nvSpPr>
        <p:spPr/>
        <p:txBody>
          <a:bodyPr/>
          <a:lstStyle/>
          <a:p>
            <a:pPr marL="457200" indent="-457200">
              <a:buAutoNum type="arabicPeriod"/>
            </a:pPr>
            <a:r>
              <a:rPr lang="en-US">
                <a:latin typeface="Noto Sans"/>
                <a:ea typeface="Noto Sans"/>
                <a:cs typeface="Noto Sans"/>
              </a:rPr>
              <a:t>Identify the warning signs</a:t>
            </a:r>
            <a:endParaRPr lang="en-US"/>
          </a:p>
        </p:txBody>
      </p:sp>
      <p:pic>
        <p:nvPicPr>
          <p:cNvPr id="4" name="Picture 3" descr="How to Spot the Early Warning Signs of a Mental Health Crisis - Tikvah Lake  Florida">
            <a:extLst>
              <a:ext uri="{FF2B5EF4-FFF2-40B4-BE49-F238E27FC236}">
                <a16:creationId xmlns:a16="http://schemas.microsoft.com/office/drawing/2014/main" id="{93FAA4C4-06EA-F320-95AE-3C821952DC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97875" y="1360749"/>
            <a:ext cx="4153864" cy="2769243"/>
          </a:xfrm>
          <a:prstGeom prst="rect">
            <a:avLst/>
          </a:prstGeom>
        </p:spPr>
      </p:pic>
    </p:spTree>
    <p:extLst>
      <p:ext uri="{BB962C8B-B14F-4D97-AF65-F5344CB8AC3E}">
        <p14:creationId xmlns:p14="http://schemas.microsoft.com/office/powerpoint/2010/main" val="498859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D1BC9C-48C4-5760-69D9-53A692FAAE42}"/>
              </a:ext>
            </a:extLst>
          </p:cNvPr>
          <p:cNvSpPr>
            <a:spLocks noGrp="1"/>
          </p:cNvSpPr>
          <p:nvPr>
            <p:ph idx="1"/>
          </p:nvPr>
        </p:nvSpPr>
        <p:spPr>
          <a:xfrm>
            <a:off x="3977109" y="1292418"/>
            <a:ext cx="4540527" cy="3233862"/>
          </a:xfrm>
        </p:spPr>
        <p:txBody>
          <a:bodyPr vert="horz" lIns="91440" tIns="45720" rIns="91440" bIns="45720" rtlCol="0" anchor="t">
            <a:normAutofit/>
          </a:bodyPr>
          <a:lstStyle/>
          <a:p>
            <a:r>
              <a:rPr lang="en-US">
                <a:latin typeface="Noto Sans"/>
                <a:ea typeface="Noto Sans"/>
                <a:cs typeface="Noto Sans"/>
              </a:rPr>
              <a:t>Find ways to relax and/or creating a ‘calm down toolkit’ (deep breathing and meditation; mindfulness techniques; coping statements; sensory objects or strategies); </a:t>
            </a:r>
          </a:p>
          <a:p>
            <a:r>
              <a:rPr lang="en-US">
                <a:latin typeface="Noto Sans"/>
                <a:ea typeface="Noto Sans"/>
                <a:cs typeface="Noto Sans"/>
              </a:rPr>
              <a:t>Distract yourself (read a book, watch a show);</a:t>
            </a:r>
          </a:p>
          <a:p>
            <a:r>
              <a:rPr lang="en-US">
                <a:latin typeface="Noto Sans"/>
                <a:ea typeface="Noto Sans"/>
                <a:cs typeface="Noto Sans"/>
              </a:rPr>
              <a:t>Do things that you like, such as listening to music or spending time outside.  </a:t>
            </a:r>
          </a:p>
          <a:p>
            <a:endParaRPr lang="en-US"/>
          </a:p>
        </p:txBody>
      </p:sp>
      <p:sp>
        <p:nvSpPr>
          <p:cNvPr id="3" name="Title 2">
            <a:extLst>
              <a:ext uri="{FF2B5EF4-FFF2-40B4-BE49-F238E27FC236}">
                <a16:creationId xmlns:a16="http://schemas.microsoft.com/office/drawing/2014/main" id="{11857346-8B16-7468-59D8-7219EFEE3E1C}"/>
              </a:ext>
            </a:extLst>
          </p:cNvPr>
          <p:cNvSpPr>
            <a:spLocks noGrp="1"/>
          </p:cNvSpPr>
          <p:nvPr>
            <p:ph type="title"/>
          </p:nvPr>
        </p:nvSpPr>
        <p:spPr/>
        <p:txBody>
          <a:bodyPr/>
          <a:lstStyle/>
          <a:p>
            <a:r>
              <a:rPr lang="en-US">
                <a:latin typeface="Noto Sans"/>
                <a:ea typeface="Noto Sans"/>
                <a:cs typeface="Noto Sans"/>
              </a:rPr>
              <a:t>2. Develop internal coping strategies</a:t>
            </a:r>
            <a:endParaRPr lang="en-US"/>
          </a:p>
        </p:txBody>
      </p:sp>
      <p:pic>
        <p:nvPicPr>
          <p:cNvPr id="4" name="Picture 3" descr="20 Positive Coping Skills – Cauthen Counseling &amp; Consulting PLLC">
            <a:extLst>
              <a:ext uri="{FF2B5EF4-FFF2-40B4-BE49-F238E27FC236}">
                <a16:creationId xmlns:a16="http://schemas.microsoft.com/office/drawing/2014/main" id="{73352AC4-483C-8E18-E2CE-87BD0EC71AA8}"/>
              </a:ext>
            </a:extLst>
          </p:cNvPr>
          <p:cNvPicPr>
            <a:picLocks noChangeAspect="1"/>
          </p:cNvPicPr>
          <p:nvPr/>
        </p:nvPicPr>
        <p:blipFill>
          <a:blip r:embed="rId2" cstate="email">
            <a:extLst>
              <a:ext uri="{28A0092B-C50C-407E-A947-70E740481C1C}">
                <a14:useLocalDpi xmlns:a14="http://schemas.microsoft.com/office/drawing/2010/main"/>
              </a:ext>
            </a:extLst>
          </a:blip>
          <a:srcRect b="-242"/>
          <a:stretch/>
        </p:blipFill>
        <p:spPr>
          <a:xfrm>
            <a:off x="293414" y="1291531"/>
            <a:ext cx="3683537" cy="2997851"/>
          </a:xfrm>
          <a:prstGeom prst="rect">
            <a:avLst/>
          </a:prstGeom>
        </p:spPr>
      </p:pic>
    </p:spTree>
    <p:extLst>
      <p:ext uri="{BB962C8B-B14F-4D97-AF65-F5344CB8AC3E}">
        <p14:creationId xmlns:p14="http://schemas.microsoft.com/office/powerpoint/2010/main" val="3338808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B4FD59-AF3E-3F20-69B4-115D961BC53E}"/>
              </a:ext>
            </a:extLst>
          </p:cNvPr>
          <p:cNvSpPr>
            <a:spLocks noGrp="1"/>
          </p:cNvSpPr>
          <p:nvPr>
            <p:ph idx="1"/>
          </p:nvPr>
        </p:nvSpPr>
        <p:spPr>
          <a:xfrm>
            <a:off x="630936" y="1109180"/>
            <a:ext cx="4050605" cy="3417100"/>
          </a:xfrm>
        </p:spPr>
        <p:txBody>
          <a:bodyPr vert="horz" lIns="91440" tIns="45720" rIns="91440" bIns="45720" rtlCol="0" anchor="t">
            <a:normAutofit fontScale="92500" lnSpcReduction="10000"/>
          </a:bodyPr>
          <a:lstStyle/>
          <a:p>
            <a:r>
              <a:rPr lang="en-US" sz="2000">
                <a:latin typeface="Noto Sans"/>
                <a:ea typeface="Noto Sans"/>
                <a:cs typeface="Noto Sans"/>
              </a:rPr>
              <a:t>Identify people you can contact in times of crisis </a:t>
            </a:r>
            <a:r>
              <a:rPr lang="en-US" sz="2000" i="1">
                <a:latin typeface="Noto Sans"/>
                <a:ea typeface="Noto Sans"/>
                <a:cs typeface="Noto Sans"/>
              </a:rPr>
              <a:t>(support network)</a:t>
            </a:r>
            <a:r>
              <a:rPr lang="en-US" sz="2000">
                <a:latin typeface="Noto Sans"/>
                <a:ea typeface="Noto Sans"/>
                <a:cs typeface="Noto Sans"/>
              </a:rPr>
              <a:t> and safe spaces you can go. </a:t>
            </a:r>
          </a:p>
          <a:p>
            <a:r>
              <a:rPr lang="en-US" sz="2000">
                <a:latin typeface="Noto Sans"/>
                <a:ea typeface="Noto Sans"/>
                <a:cs typeface="Noto Sans"/>
              </a:rPr>
              <a:t>It is helpful to take a few minutes to write a list of </a:t>
            </a:r>
            <a:r>
              <a:rPr lang="en-US" sz="2000" b="1">
                <a:latin typeface="Noto Sans"/>
                <a:ea typeface="Noto Sans"/>
                <a:cs typeface="Noto Sans"/>
              </a:rPr>
              <a:t>family members, friends, and/or mentors that you feel comfortable reaching out to</a:t>
            </a:r>
            <a:r>
              <a:rPr lang="en-US" sz="2000">
                <a:latin typeface="Noto Sans"/>
                <a:ea typeface="Noto Sans"/>
                <a:cs typeface="Noto Sans"/>
              </a:rPr>
              <a:t> during a difficult time, as well as </a:t>
            </a:r>
            <a:r>
              <a:rPr lang="en-US" sz="2000" b="1">
                <a:latin typeface="Noto Sans"/>
                <a:ea typeface="Noto Sans"/>
                <a:cs typeface="Noto Sans"/>
              </a:rPr>
              <a:t>places or environments that make you feel safe</a:t>
            </a:r>
            <a:r>
              <a:rPr lang="en-US" sz="2000">
                <a:latin typeface="Noto Sans"/>
                <a:ea typeface="Noto Sans"/>
                <a:cs typeface="Noto Sans"/>
              </a:rPr>
              <a:t> and </a:t>
            </a:r>
            <a:r>
              <a:rPr lang="en-US" sz="2000" b="1">
                <a:latin typeface="Noto Sans"/>
                <a:ea typeface="Noto Sans"/>
                <a:cs typeface="Noto Sans"/>
              </a:rPr>
              <a:t>calm.</a:t>
            </a:r>
            <a:r>
              <a:rPr lang="en-US" sz="2000">
                <a:latin typeface="Noto Sans"/>
                <a:ea typeface="Noto Sans"/>
                <a:cs typeface="Noto Sans"/>
              </a:rPr>
              <a:t> </a:t>
            </a:r>
          </a:p>
          <a:p>
            <a:endParaRPr lang="en-US" sz="2000"/>
          </a:p>
        </p:txBody>
      </p:sp>
      <p:sp>
        <p:nvSpPr>
          <p:cNvPr id="3" name="Title 2">
            <a:extLst>
              <a:ext uri="{FF2B5EF4-FFF2-40B4-BE49-F238E27FC236}">
                <a16:creationId xmlns:a16="http://schemas.microsoft.com/office/drawing/2014/main" id="{6B69BAFD-E784-925B-7E06-6A731B6D41D1}"/>
              </a:ext>
            </a:extLst>
          </p:cNvPr>
          <p:cNvSpPr>
            <a:spLocks noGrp="1"/>
          </p:cNvSpPr>
          <p:nvPr>
            <p:ph type="title"/>
          </p:nvPr>
        </p:nvSpPr>
        <p:spPr/>
        <p:txBody>
          <a:bodyPr/>
          <a:lstStyle/>
          <a:p>
            <a:r>
              <a:rPr lang="en-US">
                <a:latin typeface="Noto Sans"/>
                <a:ea typeface="Noto Sans"/>
                <a:cs typeface="Noto Sans"/>
              </a:rPr>
              <a:t>3. Identify your support network</a:t>
            </a:r>
            <a:endParaRPr lang="en-US"/>
          </a:p>
        </p:txBody>
      </p:sp>
      <p:pic>
        <p:nvPicPr>
          <p:cNvPr id="4" name="Picture 3" descr="Why Special Education Teachers Need a Big Support Network">
            <a:extLst>
              <a:ext uri="{FF2B5EF4-FFF2-40B4-BE49-F238E27FC236}">
                <a16:creationId xmlns:a16="http://schemas.microsoft.com/office/drawing/2014/main" id="{45BC2DAE-6FD1-1B51-712C-61B58894189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4943837" y="1460218"/>
            <a:ext cx="3430031" cy="2722245"/>
          </a:xfrm>
          <a:prstGeom prst="rect">
            <a:avLst/>
          </a:prstGeom>
        </p:spPr>
      </p:pic>
    </p:spTree>
    <p:extLst>
      <p:ext uri="{BB962C8B-B14F-4D97-AF65-F5344CB8AC3E}">
        <p14:creationId xmlns:p14="http://schemas.microsoft.com/office/powerpoint/2010/main" val="3867873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47105F-3AD3-A996-E15E-9FC6BFDA1F82}"/>
              </a:ext>
            </a:extLst>
          </p:cNvPr>
          <p:cNvSpPr>
            <a:spLocks noGrp="1"/>
          </p:cNvSpPr>
          <p:nvPr>
            <p:ph idx="1"/>
          </p:nvPr>
        </p:nvSpPr>
        <p:spPr>
          <a:xfrm>
            <a:off x="630936" y="1289241"/>
            <a:ext cx="3948831" cy="3237039"/>
          </a:xfrm>
        </p:spPr>
        <p:txBody>
          <a:bodyPr vert="horz" lIns="91440" tIns="45720" rIns="91440" bIns="45720" rtlCol="0" anchor="t">
            <a:normAutofit/>
          </a:bodyPr>
          <a:lstStyle/>
          <a:p>
            <a:r>
              <a:rPr lang="en-US">
                <a:latin typeface="Noto Sans"/>
                <a:ea typeface="Noto Sans"/>
                <a:cs typeface="Noto Sans"/>
              </a:rPr>
              <a:t>Make sure you have </a:t>
            </a:r>
            <a:r>
              <a:rPr lang="en-US" b="1">
                <a:latin typeface="Noto Sans"/>
                <a:ea typeface="Noto Sans"/>
                <a:cs typeface="Noto Sans"/>
              </a:rPr>
              <a:t>contact information for professionals and resources</a:t>
            </a:r>
            <a:r>
              <a:rPr lang="en-US">
                <a:latin typeface="Noto Sans"/>
                <a:ea typeface="Noto Sans"/>
                <a:cs typeface="Noto Sans"/>
              </a:rPr>
              <a:t>, and don’t be afraid to reach out. These resources and professionals can include:</a:t>
            </a:r>
          </a:p>
          <a:p>
            <a:pPr lvl="1">
              <a:buFont typeface="Courier New" panose="020B0604020202020204" pitchFamily="34" charset="0"/>
              <a:buChar char="o"/>
            </a:pPr>
            <a:r>
              <a:rPr lang="en-US">
                <a:latin typeface="Noto Sans"/>
                <a:ea typeface="Noto Sans"/>
                <a:cs typeface="Noto Sans"/>
              </a:rPr>
              <a:t>Helplines, crisis hotlines, and lifelines, such as the National Suicide Prevention Lifeline (988)</a:t>
            </a:r>
          </a:p>
          <a:p>
            <a:pPr lvl="1">
              <a:buFont typeface="Courier New" panose="020B0604020202020204" pitchFamily="34" charset="0"/>
              <a:buChar char="o"/>
            </a:pPr>
            <a:r>
              <a:rPr lang="en-US">
                <a:latin typeface="Noto Sans"/>
                <a:ea typeface="Noto Sans"/>
                <a:cs typeface="Noto Sans"/>
              </a:rPr>
              <a:t>Therapists, doctors, emergency services</a:t>
            </a:r>
          </a:p>
          <a:p>
            <a:endParaRPr lang="en-US"/>
          </a:p>
        </p:txBody>
      </p:sp>
      <p:sp>
        <p:nvSpPr>
          <p:cNvPr id="3" name="Title 2">
            <a:extLst>
              <a:ext uri="{FF2B5EF4-FFF2-40B4-BE49-F238E27FC236}">
                <a16:creationId xmlns:a16="http://schemas.microsoft.com/office/drawing/2014/main" id="{E44A70E8-C325-DCFC-6BC7-E0F151231658}"/>
              </a:ext>
            </a:extLst>
          </p:cNvPr>
          <p:cNvSpPr>
            <a:spLocks noGrp="1"/>
          </p:cNvSpPr>
          <p:nvPr>
            <p:ph type="title"/>
          </p:nvPr>
        </p:nvSpPr>
        <p:spPr/>
        <p:txBody>
          <a:bodyPr/>
          <a:lstStyle/>
          <a:p>
            <a:r>
              <a:rPr lang="en-US">
                <a:latin typeface="Noto Sans"/>
                <a:ea typeface="Noto Sans"/>
                <a:cs typeface="Noto Sans"/>
              </a:rPr>
              <a:t>4. Have resources readily available</a:t>
            </a:r>
            <a:endParaRPr lang="en-US"/>
          </a:p>
        </p:txBody>
      </p:sp>
      <p:pic>
        <p:nvPicPr>
          <p:cNvPr id="4" name="Picture 3" descr="Three Ways to Get Mental Health Help Anonymously « Mental Health First Aid">
            <a:extLst>
              <a:ext uri="{FF2B5EF4-FFF2-40B4-BE49-F238E27FC236}">
                <a16:creationId xmlns:a16="http://schemas.microsoft.com/office/drawing/2014/main" id="{6A9F17F1-CBF2-A58C-981F-FA8A78B3F4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76172" y="1106106"/>
            <a:ext cx="3604067" cy="3604067"/>
          </a:xfrm>
          <a:prstGeom prst="rect">
            <a:avLst/>
          </a:prstGeom>
        </p:spPr>
      </p:pic>
    </p:spTree>
    <p:extLst>
      <p:ext uri="{BB962C8B-B14F-4D97-AF65-F5344CB8AC3E}">
        <p14:creationId xmlns:p14="http://schemas.microsoft.com/office/powerpoint/2010/main" val="31335728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20249F-4A16-5426-4A87-2F00C88F41FD}"/>
              </a:ext>
            </a:extLst>
          </p:cNvPr>
          <p:cNvSpPr>
            <a:spLocks noGrp="1"/>
          </p:cNvSpPr>
          <p:nvPr>
            <p:ph idx="1"/>
          </p:nvPr>
        </p:nvSpPr>
        <p:spPr>
          <a:xfrm>
            <a:off x="4573562" y="1748066"/>
            <a:ext cx="4139397" cy="3190562"/>
          </a:xfrm>
        </p:spPr>
        <p:txBody>
          <a:bodyPr vert="horz" lIns="91440" tIns="45720" rIns="91440" bIns="45720" rtlCol="0" anchor="t">
            <a:normAutofit/>
          </a:bodyPr>
          <a:lstStyle/>
          <a:p>
            <a:r>
              <a:rPr lang="en-US" sz="2000">
                <a:latin typeface="Noto Sans"/>
                <a:ea typeface="Noto Sans"/>
                <a:cs typeface="Noto Sans"/>
              </a:rPr>
              <a:t>This can involve </a:t>
            </a:r>
            <a:r>
              <a:rPr lang="en-US" sz="2000" b="1">
                <a:latin typeface="Noto Sans"/>
                <a:ea typeface="Noto Sans"/>
                <a:cs typeface="Noto Sans"/>
              </a:rPr>
              <a:t>removing potentially harmful objects</a:t>
            </a:r>
            <a:r>
              <a:rPr lang="en-US" sz="2000">
                <a:latin typeface="Noto Sans"/>
                <a:ea typeface="Noto Sans"/>
                <a:cs typeface="Noto Sans"/>
              </a:rPr>
              <a:t> and/or </a:t>
            </a:r>
            <a:r>
              <a:rPr lang="en-US" sz="2000" b="1">
                <a:latin typeface="Noto Sans"/>
                <a:ea typeface="Noto Sans"/>
                <a:cs typeface="Noto Sans"/>
              </a:rPr>
              <a:t>ensuring medication access is restricted</a:t>
            </a:r>
            <a:r>
              <a:rPr lang="en-US" sz="2000">
                <a:latin typeface="Noto Sans"/>
                <a:ea typeface="Noto Sans"/>
                <a:cs typeface="Noto Sans"/>
              </a:rPr>
              <a:t> to reduce access to things that could be used in self-harm.</a:t>
            </a:r>
          </a:p>
        </p:txBody>
      </p:sp>
      <p:sp>
        <p:nvSpPr>
          <p:cNvPr id="3" name="Title 2">
            <a:extLst>
              <a:ext uri="{FF2B5EF4-FFF2-40B4-BE49-F238E27FC236}">
                <a16:creationId xmlns:a16="http://schemas.microsoft.com/office/drawing/2014/main" id="{7EFA825E-3CFF-4F5D-CA20-F68C7F999627}"/>
              </a:ext>
            </a:extLst>
          </p:cNvPr>
          <p:cNvSpPr>
            <a:spLocks noGrp="1"/>
          </p:cNvSpPr>
          <p:nvPr>
            <p:ph type="title"/>
          </p:nvPr>
        </p:nvSpPr>
        <p:spPr/>
        <p:txBody>
          <a:bodyPr/>
          <a:lstStyle/>
          <a:p>
            <a:r>
              <a:rPr lang="en-US">
                <a:latin typeface="Noto Sans"/>
                <a:ea typeface="Noto Sans"/>
                <a:cs typeface="Noto Sans"/>
              </a:rPr>
              <a:t>5. Make the environment as safe as possible</a:t>
            </a:r>
            <a:endParaRPr lang="en-US"/>
          </a:p>
        </p:txBody>
      </p:sp>
      <p:pic>
        <p:nvPicPr>
          <p:cNvPr id="4" name="Picture 3" descr="409,300+ Safe Space Stock Photos, Pictures &amp; Royalty-Free Images - iStock | Safe  space office, Safe space icon, Safe space to talk">
            <a:extLst>
              <a:ext uri="{FF2B5EF4-FFF2-40B4-BE49-F238E27FC236}">
                <a16:creationId xmlns:a16="http://schemas.microsoft.com/office/drawing/2014/main" id="{2EBAE941-088E-0348-055A-16C2CFB5CC0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9249" y="1288195"/>
            <a:ext cx="4136907" cy="2921585"/>
          </a:xfrm>
          <a:prstGeom prst="rect">
            <a:avLst/>
          </a:prstGeom>
        </p:spPr>
      </p:pic>
    </p:spTree>
    <p:extLst>
      <p:ext uri="{BB962C8B-B14F-4D97-AF65-F5344CB8AC3E}">
        <p14:creationId xmlns:p14="http://schemas.microsoft.com/office/powerpoint/2010/main" val="3176937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491E3B-04E6-CECA-E3DC-C884AD74368B}"/>
              </a:ext>
            </a:extLst>
          </p:cNvPr>
          <p:cNvSpPr>
            <a:spLocks noGrp="1"/>
          </p:cNvSpPr>
          <p:nvPr>
            <p:ph idx="1"/>
          </p:nvPr>
        </p:nvSpPr>
        <p:spPr>
          <a:xfrm>
            <a:off x="630936" y="1289241"/>
            <a:ext cx="4058433" cy="3237039"/>
          </a:xfrm>
        </p:spPr>
        <p:txBody>
          <a:bodyPr vert="horz" lIns="91440" tIns="45720" rIns="91440" bIns="45720" rtlCol="0" anchor="t">
            <a:normAutofit/>
          </a:bodyPr>
          <a:lstStyle/>
          <a:p>
            <a:r>
              <a:rPr lang="en-US"/>
              <a:t>Develop a plan, if you end up going through another crisis. This planning might involve:</a:t>
            </a:r>
          </a:p>
          <a:p>
            <a:pPr lvl="1">
              <a:buFont typeface="Courier New" panose="020B0604020202020204" pitchFamily="34" charset="0"/>
              <a:buChar char="o"/>
            </a:pPr>
            <a:r>
              <a:rPr lang="en-US">
                <a:latin typeface="Noto Sans"/>
                <a:ea typeface="Noto Sans"/>
                <a:cs typeface="Noto Sans"/>
              </a:rPr>
              <a:t>Reflecting on, identifying potential triggers, and brainstorming ways to manage them;</a:t>
            </a:r>
          </a:p>
          <a:p>
            <a:pPr lvl="1">
              <a:buFont typeface="Courier New" panose="020B0604020202020204" pitchFamily="34" charset="0"/>
              <a:buChar char="o"/>
            </a:pPr>
            <a:r>
              <a:rPr lang="en-US">
                <a:latin typeface="Noto Sans"/>
                <a:ea typeface="Noto Sans"/>
                <a:cs typeface="Noto Sans"/>
              </a:rPr>
              <a:t>Looking for a therapist or professional and scheduling regular check-ins;</a:t>
            </a:r>
          </a:p>
          <a:p>
            <a:pPr lvl="1">
              <a:buFont typeface="Courier New" panose="020B0604020202020204" pitchFamily="34" charset="0"/>
              <a:buChar char="o"/>
            </a:pPr>
            <a:r>
              <a:rPr lang="en-US">
                <a:latin typeface="Noto Sans"/>
                <a:ea typeface="Noto Sans"/>
                <a:cs typeface="Noto Sans"/>
              </a:rPr>
              <a:t>Plan to contact someone you consider a support person. </a:t>
            </a:r>
          </a:p>
          <a:p>
            <a:endParaRPr lang="en-US"/>
          </a:p>
        </p:txBody>
      </p:sp>
      <p:sp>
        <p:nvSpPr>
          <p:cNvPr id="3" name="Title 2">
            <a:extLst>
              <a:ext uri="{FF2B5EF4-FFF2-40B4-BE49-F238E27FC236}">
                <a16:creationId xmlns:a16="http://schemas.microsoft.com/office/drawing/2014/main" id="{EE3E40E6-14D6-B31D-C88C-62D2D45D9BAA}"/>
              </a:ext>
            </a:extLst>
          </p:cNvPr>
          <p:cNvSpPr>
            <a:spLocks noGrp="1"/>
          </p:cNvSpPr>
          <p:nvPr>
            <p:ph type="title"/>
          </p:nvPr>
        </p:nvSpPr>
        <p:spPr/>
        <p:txBody>
          <a:bodyPr/>
          <a:lstStyle/>
          <a:p>
            <a:r>
              <a:rPr lang="en-US">
                <a:latin typeface="Noto Sans"/>
                <a:ea typeface="Noto Sans"/>
                <a:cs typeface="Noto Sans"/>
              </a:rPr>
              <a:t>6. Develop a plan for future crises</a:t>
            </a:r>
            <a:endParaRPr lang="en-US"/>
          </a:p>
        </p:txBody>
      </p:sp>
      <p:pic>
        <p:nvPicPr>
          <p:cNvPr id="5" name="Picture 4" descr="Creating a Crisis Plan: A Free Printable Worksheet for Safety Planning -  LindsayBraman.com">
            <a:extLst>
              <a:ext uri="{FF2B5EF4-FFF2-40B4-BE49-F238E27FC236}">
                <a16:creationId xmlns:a16="http://schemas.microsoft.com/office/drawing/2014/main" id="{CE287F85-B8D5-8D3F-0A31-36070D1F574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20771" y="1230594"/>
            <a:ext cx="3895725" cy="3362325"/>
          </a:xfrm>
          <a:prstGeom prst="rect">
            <a:avLst/>
          </a:prstGeom>
        </p:spPr>
      </p:pic>
    </p:spTree>
    <p:extLst>
      <p:ext uri="{BB962C8B-B14F-4D97-AF65-F5344CB8AC3E}">
        <p14:creationId xmlns:p14="http://schemas.microsoft.com/office/powerpoint/2010/main" val="2656208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51F68B7-E795-8551-8396-45FD139E64AF}"/>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We are going to spend time developing </a:t>
            </a:r>
            <a:r>
              <a:rPr lang="en-US" b="1" dirty="0">
                <a:latin typeface="Noto Sans"/>
                <a:ea typeface="Noto Sans"/>
                <a:cs typeface="Noto Sans"/>
              </a:rPr>
              <a:t>personalized safety plans for ourselves </a:t>
            </a:r>
            <a:r>
              <a:rPr lang="en-US" dirty="0">
                <a:latin typeface="Noto Sans"/>
                <a:ea typeface="Noto Sans"/>
                <a:cs typeface="Noto Sans"/>
              </a:rPr>
              <a:t>while using the handout. Let's focus on outlining coping strategies, support networks, and emergency resources.</a:t>
            </a:r>
          </a:p>
          <a:p>
            <a:endParaRPr lang="en-US">
              <a:latin typeface="Noto Sans"/>
            </a:endParaRPr>
          </a:p>
          <a:p>
            <a:r>
              <a:rPr lang="en-US" dirty="0">
                <a:latin typeface="Noto Sans"/>
                <a:ea typeface="Noto Sans"/>
                <a:cs typeface="Noto Sans"/>
              </a:rPr>
              <a:t>Possible helpful resources: </a:t>
            </a:r>
          </a:p>
          <a:p>
            <a:pPr lvl="1">
              <a:buFont typeface="Courier New" panose="020B0604020202020204" pitchFamily="34" charset="0"/>
              <a:buChar char="o"/>
            </a:pPr>
            <a:r>
              <a:rPr lang="en-US" sz="1400" i="1" dirty="0">
                <a:solidFill>
                  <a:srgbClr val="1B1C1D"/>
                </a:solidFill>
                <a:latin typeface="Noto Sans"/>
                <a:ea typeface="Noto Sans"/>
                <a:cs typeface="Noto Sans"/>
              </a:rPr>
              <a:t>The Zones of Regulation</a:t>
            </a:r>
            <a:r>
              <a:rPr lang="en-US" sz="1400" dirty="0">
                <a:solidFill>
                  <a:srgbClr val="1B1C1D"/>
                </a:solidFill>
                <a:latin typeface="Noto Sans"/>
                <a:ea typeface="Noto Sans"/>
                <a:cs typeface="Noto Sans"/>
              </a:rPr>
              <a:t> by Leah Kuypers provides a framework for understanding emotions and self-regulation.</a:t>
            </a:r>
          </a:p>
          <a:p>
            <a:pPr lvl="1">
              <a:buFont typeface="Courier New" panose="020B0604020202020204" pitchFamily="34" charset="0"/>
              <a:buChar char="o"/>
            </a:pPr>
            <a:r>
              <a:rPr lang="en-US" sz="1400" u="sng" dirty="0">
                <a:latin typeface="Noto Sans"/>
                <a:ea typeface="Noto Sans"/>
                <a:cs typeface="Noto Sans"/>
                <a:hlinkClick r:id="rId2"/>
              </a:rPr>
              <a:t>My3 app by the National Suicide Prevention Lifeline</a:t>
            </a:r>
            <a:endParaRPr lang="en-US" sz="1400" dirty="0">
              <a:latin typeface="Noto Sans"/>
              <a:ea typeface="Noto Sans"/>
              <a:cs typeface="Noto Sans"/>
            </a:endParaRPr>
          </a:p>
          <a:p>
            <a:pPr lvl="1">
              <a:buFont typeface="Courier New" panose="020B0604020202020204" pitchFamily="34" charset="0"/>
              <a:buChar char="o"/>
            </a:pPr>
            <a:r>
              <a:rPr lang="en-US" sz="1400" dirty="0">
                <a:latin typeface="Noto Sans"/>
                <a:ea typeface="Noto Sans"/>
                <a:cs typeface="Noto Sans"/>
              </a:rPr>
              <a:t>National Alliance on Mental Illness (NAMI) - </a:t>
            </a:r>
            <a:r>
              <a:rPr lang="en-US" sz="1400" u="sng" dirty="0">
                <a:latin typeface="Noto Sans"/>
                <a:ea typeface="Noto Sans"/>
                <a:cs typeface="Noto Sans"/>
                <a:hlinkClick r:id="rId3"/>
              </a:rPr>
              <a:t>https://www.nami.org/</a:t>
            </a:r>
            <a:r>
              <a:rPr lang="en-US" sz="1400" dirty="0">
                <a:latin typeface="Noto Sans"/>
                <a:ea typeface="Noto Sans"/>
                <a:cs typeface="Noto Sans"/>
              </a:rPr>
              <a:t> (Offers programs and resources for youth and educators)</a:t>
            </a:r>
          </a:p>
          <a:p>
            <a:endParaRPr lang="en-US" sz="1200">
              <a:solidFill>
                <a:srgbClr val="155F81"/>
              </a:solidFill>
              <a:latin typeface="Aptos"/>
            </a:endParaRPr>
          </a:p>
          <a:p>
            <a:endParaRPr lang="en-US"/>
          </a:p>
        </p:txBody>
      </p:sp>
      <p:sp>
        <p:nvSpPr>
          <p:cNvPr id="2" name="Title 1">
            <a:extLst>
              <a:ext uri="{FF2B5EF4-FFF2-40B4-BE49-F238E27FC236}">
                <a16:creationId xmlns:a16="http://schemas.microsoft.com/office/drawing/2014/main" id="{ABD77453-513D-A796-F953-6E1453B36C4F}"/>
              </a:ext>
            </a:extLst>
          </p:cNvPr>
          <p:cNvSpPr>
            <a:spLocks noGrp="1"/>
          </p:cNvSpPr>
          <p:nvPr>
            <p:ph type="title"/>
          </p:nvPr>
        </p:nvSpPr>
        <p:spPr/>
        <p:txBody>
          <a:bodyPr/>
          <a:lstStyle/>
          <a:p>
            <a:r>
              <a:rPr lang="en-US">
                <a:latin typeface="Noto Sans"/>
                <a:ea typeface="Noto Sans"/>
                <a:cs typeface="Noto Sans"/>
              </a:rPr>
              <a:t>Personalized Safety Plans </a:t>
            </a:r>
            <a:endParaRPr lang="en-US"/>
          </a:p>
        </p:txBody>
      </p:sp>
    </p:spTree>
    <p:extLst>
      <p:ext uri="{BB962C8B-B14F-4D97-AF65-F5344CB8AC3E}">
        <p14:creationId xmlns:p14="http://schemas.microsoft.com/office/powerpoint/2010/main" val="44827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a:latin typeface="Noto Sans"/>
                <a:ea typeface="Noto Sans"/>
                <a:cs typeface="Noto Sans"/>
              </a:rPr>
              <a:t>Brain (&amp; Bathroom) Break</a:t>
            </a:r>
            <a:endParaRPr lang="en-US"/>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a:latin typeface="Noto Sans"/>
                <a:ea typeface="Noto Sans"/>
                <a:cs typeface="Noto Sans"/>
              </a:rPr>
              <a:t>Let's reconvene in 5 minutes.</a:t>
            </a:r>
            <a:endParaRPr lang="en-US"/>
          </a:p>
        </p:txBody>
      </p:sp>
    </p:spTree>
    <p:extLst>
      <p:ext uri="{BB962C8B-B14F-4D97-AF65-F5344CB8AC3E}">
        <p14:creationId xmlns:p14="http://schemas.microsoft.com/office/powerpoint/2010/main" val="9626476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32F542-9E09-CB35-FC54-171D3290E4E5}"/>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Place your safety plan somewhere around the room. Use Post it notes to cover your name, so it's anonymous.</a:t>
            </a:r>
          </a:p>
          <a:p>
            <a:pPr marL="0" indent="0">
              <a:buNone/>
            </a:pPr>
            <a:endParaRPr lang="en-US">
              <a:latin typeface="Noto Sans"/>
              <a:ea typeface="Noto Sans"/>
              <a:cs typeface="Noto Sans"/>
            </a:endParaRPr>
          </a:p>
          <a:p>
            <a:r>
              <a:rPr lang="en-US">
                <a:latin typeface="Noto Sans"/>
                <a:ea typeface="Noto Sans"/>
                <a:cs typeface="Noto Sans"/>
              </a:rPr>
              <a:t>We will now do a gallery walk around the room and read over everyone's safety plans in order to get some new ideas.</a:t>
            </a:r>
          </a:p>
          <a:p>
            <a:pPr marL="0" indent="0">
              <a:buNone/>
            </a:pPr>
            <a:endParaRPr lang="en-US">
              <a:latin typeface="Noto Sans"/>
              <a:ea typeface="Noto Sans"/>
              <a:cs typeface="Noto Sans"/>
            </a:endParaRPr>
          </a:p>
          <a:p>
            <a:r>
              <a:rPr lang="en-US">
                <a:latin typeface="Noto Sans"/>
                <a:ea typeface="Noto Sans"/>
                <a:cs typeface="Noto Sans"/>
              </a:rPr>
              <a:t>Afterwards, go back and make any necessary edits to your Safety Plan with these new ideas.</a:t>
            </a:r>
            <a:endParaRPr lang="en-US"/>
          </a:p>
        </p:txBody>
      </p:sp>
      <p:sp>
        <p:nvSpPr>
          <p:cNvPr id="3" name="Title 2">
            <a:extLst>
              <a:ext uri="{FF2B5EF4-FFF2-40B4-BE49-F238E27FC236}">
                <a16:creationId xmlns:a16="http://schemas.microsoft.com/office/drawing/2014/main" id="{B7D58029-F97A-359D-B99A-4A3978CAECB0}"/>
              </a:ext>
            </a:extLst>
          </p:cNvPr>
          <p:cNvSpPr>
            <a:spLocks noGrp="1"/>
          </p:cNvSpPr>
          <p:nvPr>
            <p:ph type="title"/>
          </p:nvPr>
        </p:nvSpPr>
        <p:spPr/>
        <p:txBody>
          <a:bodyPr/>
          <a:lstStyle/>
          <a:p>
            <a:r>
              <a:rPr lang="en-US">
                <a:latin typeface="Noto Sans"/>
                <a:ea typeface="Noto Sans"/>
                <a:cs typeface="Noto Sans"/>
              </a:rPr>
              <a:t>Safety Plan Gallery Walk</a:t>
            </a:r>
            <a:endParaRPr lang="en-US"/>
          </a:p>
        </p:txBody>
      </p:sp>
    </p:spTree>
    <p:extLst>
      <p:ext uri="{BB962C8B-B14F-4D97-AF65-F5344CB8AC3E}">
        <p14:creationId xmlns:p14="http://schemas.microsoft.com/office/powerpoint/2010/main" val="3257904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7A450-FBA0-6085-F2CD-5F9327F860B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82FEDF8-DC53-551D-BF8A-1E0B984C1F8F}"/>
              </a:ext>
            </a:extLst>
          </p:cNvPr>
          <p:cNvSpPr>
            <a:spLocks noGrp="1"/>
          </p:cNvSpPr>
          <p:nvPr>
            <p:ph type="title"/>
          </p:nvPr>
        </p:nvSpPr>
        <p:spPr>
          <a:xfrm>
            <a:off x="623888" y="1441456"/>
            <a:ext cx="8163045" cy="1544531"/>
          </a:xfrm>
        </p:spPr>
        <p:txBody>
          <a:bodyPr/>
          <a:lstStyle/>
          <a:p>
            <a:r>
              <a:rPr lang="en-US">
                <a:latin typeface="Noto Sans"/>
                <a:ea typeface="Noto Sans"/>
                <a:cs typeface="Noto Sans"/>
              </a:rPr>
              <a:t>Module 3.2 - De-escalation Techniques</a:t>
            </a:r>
            <a:endParaRPr lang="en-US"/>
          </a:p>
        </p:txBody>
      </p:sp>
      <p:sp>
        <p:nvSpPr>
          <p:cNvPr id="2" name="Content Placeholder 1">
            <a:extLst>
              <a:ext uri="{FF2B5EF4-FFF2-40B4-BE49-F238E27FC236}">
                <a16:creationId xmlns:a16="http://schemas.microsoft.com/office/drawing/2014/main" id="{43A43E20-7271-7E63-DD3E-86C77D36BE8C}"/>
              </a:ext>
            </a:extLst>
          </p:cNvPr>
          <p:cNvSpPr>
            <a:spLocks noGrp="1"/>
          </p:cNvSpPr>
          <p:nvPr>
            <p:ph type="body" idx="1"/>
          </p:nvPr>
        </p:nvSpPr>
        <p:spPr>
          <a:xfrm>
            <a:off x="623888" y="2931929"/>
            <a:ext cx="7591545" cy="505435"/>
          </a:xfrm>
        </p:spPr>
        <p:txBody>
          <a:bodyPr vert="horz" lIns="91440" tIns="45720" rIns="91440" bIns="45720" rtlCol="0" anchor="t">
            <a:noAutofit/>
          </a:bodyPr>
          <a:lstStyle/>
          <a:p>
            <a:pPr>
              <a:lnSpc>
                <a:spcPct val="120000"/>
              </a:lnSpc>
            </a:pPr>
            <a:r>
              <a:rPr lang="en-US" sz="1500">
                <a:latin typeface="Noto Sans"/>
                <a:ea typeface="Noto Sans"/>
                <a:cs typeface="Noto Sans"/>
              </a:rPr>
              <a:t>Creating a De-escalation Plan for Challenging Behaviors and Situations</a:t>
            </a:r>
          </a:p>
          <a:p>
            <a:pPr>
              <a:lnSpc>
                <a:spcPct val="120000"/>
              </a:lnSpc>
            </a:pPr>
            <a:endParaRPr lang="en-US" sz="1500"/>
          </a:p>
        </p:txBody>
      </p:sp>
    </p:spTree>
    <p:extLst>
      <p:ext uri="{BB962C8B-B14F-4D97-AF65-F5344CB8AC3E}">
        <p14:creationId xmlns:p14="http://schemas.microsoft.com/office/powerpoint/2010/main" val="3195362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CF67F-08CD-AFD1-7DD1-100F180D6EA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051C48-212E-73DA-D86F-CF1CBA1D8CDE}"/>
              </a:ext>
            </a:extLst>
          </p:cNvPr>
          <p:cNvSpPr>
            <a:spLocks noGrp="1"/>
          </p:cNvSpPr>
          <p:nvPr>
            <p:ph idx="1"/>
          </p:nvPr>
        </p:nvSpPr>
        <p:spPr>
          <a:xfrm>
            <a:off x="317785" y="1289241"/>
            <a:ext cx="3791464" cy="3237039"/>
          </a:xfrm>
        </p:spPr>
        <p:txBody>
          <a:bodyPr vert="horz" lIns="91440" tIns="45720" rIns="91440" bIns="45720" rtlCol="0" anchor="t">
            <a:normAutofit/>
          </a:bodyPr>
          <a:lstStyle/>
          <a:p>
            <a:pPr marL="342900" indent="-342900">
              <a:buAutoNum type="arabicPeriod"/>
            </a:pPr>
            <a:r>
              <a:rPr lang="en-US">
                <a:solidFill>
                  <a:srgbClr val="1B1C1D"/>
                </a:solidFill>
                <a:latin typeface="Noto Sans"/>
                <a:ea typeface="Noto Sans"/>
                <a:cs typeface="Noto Sans"/>
              </a:rPr>
              <a:t>Assess the situation.</a:t>
            </a:r>
          </a:p>
          <a:p>
            <a:pPr marL="342900" indent="-342900">
              <a:buAutoNum type="arabicPeriod"/>
            </a:pPr>
            <a:r>
              <a:rPr lang="en-US">
                <a:solidFill>
                  <a:srgbClr val="1B1C1D"/>
                </a:solidFill>
                <a:latin typeface="Noto Sans"/>
                <a:ea typeface="Noto Sans"/>
                <a:cs typeface="Noto Sans"/>
              </a:rPr>
              <a:t>Ensure safety.</a:t>
            </a:r>
          </a:p>
          <a:p>
            <a:pPr marL="342900" indent="-342900">
              <a:buAutoNum type="arabicPeriod"/>
            </a:pPr>
            <a:r>
              <a:rPr lang="en-US">
                <a:solidFill>
                  <a:srgbClr val="1B1C1D"/>
                </a:solidFill>
                <a:latin typeface="Noto Sans"/>
                <a:ea typeface="Noto Sans"/>
                <a:cs typeface="Noto Sans"/>
              </a:rPr>
              <a:t>Establish rapport &amp; connect with the individual.</a:t>
            </a:r>
          </a:p>
          <a:p>
            <a:pPr marL="342900" indent="-342900">
              <a:buAutoNum type="arabicPeriod"/>
            </a:pPr>
            <a:r>
              <a:rPr lang="en-US">
                <a:solidFill>
                  <a:srgbClr val="000000"/>
                </a:solidFill>
                <a:latin typeface="Noto Sans"/>
                <a:ea typeface="Noto Sans"/>
                <a:cs typeface="Noto Sans"/>
              </a:rPr>
              <a:t>Identify and validate feelings.</a:t>
            </a:r>
          </a:p>
          <a:p>
            <a:pPr marL="342900" indent="-342900">
              <a:buAutoNum type="arabicPeriod"/>
            </a:pPr>
            <a:r>
              <a:rPr lang="en-US">
                <a:solidFill>
                  <a:srgbClr val="000000"/>
                </a:solidFill>
                <a:latin typeface="Noto Sans"/>
                <a:ea typeface="Noto Sans"/>
                <a:cs typeface="Noto Sans"/>
              </a:rPr>
              <a:t>Explore and clarify.</a:t>
            </a:r>
          </a:p>
          <a:p>
            <a:pPr marL="342900" indent="-342900">
              <a:buAutoNum type="arabicPeriod"/>
            </a:pPr>
            <a:r>
              <a:rPr lang="en-US">
                <a:solidFill>
                  <a:srgbClr val="000000"/>
                </a:solidFill>
                <a:latin typeface="Noto Sans"/>
                <a:ea typeface="Noto Sans"/>
                <a:cs typeface="Noto Sans"/>
              </a:rPr>
              <a:t>Offer choices and solutions.</a:t>
            </a:r>
          </a:p>
          <a:p>
            <a:pPr marL="342900" indent="-342900">
              <a:buAutoNum type="arabicPeriod"/>
            </a:pPr>
            <a:r>
              <a:rPr lang="en-US">
                <a:solidFill>
                  <a:srgbClr val="000000"/>
                </a:solidFill>
                <a:latin typeface="Noto Sans"/>
                <a:ea typeface="Noto Sans"/>
                <a:cs typeface="Noto Sans"/>
              </a:rPr>
              <a:t>Follow up.</a:t>
            </a:r>
          </a:p>
        </p:txBody>
      </p:sp>
      <p:sp>
        <p:nvSpPr>
          <p:cNvPr id="3" name="Title 2">
            <a:extLst>
              <a:ext uri="{FF2B5EF4-FFF2-40B4-BE49-F238E27FC236}">
                <a16:creationId xmlns:a16="http://schemas.microsoft.com/office/drawing/2014/main" id="{B536C39E-01DC-BD2E-EB9F-7E372CF1C153}"/>
              </a:ext>
            </a:extLst>
          </p:cNvPr>
          <p:cNvSpPr>
            <a:spLocks noGrp="1"/>
          </p:cNvSpPr>
          <p:nvPr>
            <p:ph type="title"/>
          </p:nvPr>
        </p:nvSpPr>
        <p:spPr/>
        <p:txBody>
          <a:bodyPr>
            <a:normAutofit/>
          </a:bodyPr>
          <a:lstStyle/>
          <a:p>
            <a:r>
              <a:rPr lang="en-US">
                <a:latin typeface="Noto Sans"/>
                <a:ea typeface="Noto Sans"/>
                <a:cs typeface="Noto Sans"/>
              </a:rPr>
              <a:t>Creating a De-escalation Plan</a:t>
            </a:r>
          </a:p>
        </p:txBody>
      </p:sp>
      <p:pic>
        <p:nvPicPr>
          <p:cNvPr id="4" name="Picture 3" descr="What are the seven steps of HACCP - and how to comply with them?">
            <a:extLst>
              <a:ext uri="{FF2B5EF4-FFF2-40B4-BE49-F238E27FC236}">
                <a16:creationId xmlns:a16="http://schemas.microsoft.com/office/drawing/2014/main" id="{763E3876-A96B-7213-F6C3-90C68483BD6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11907" y="2065591"/>
            <a:ext cx="4964090" cy="1316151"/>
          </a:xfrm>
          <a:prstGeom prst="rect">
            <a:avLst/>
          </a:prstGeom>
        </p:spPr>
      </p:pic>
    </p:spTree>
    <p:extLst>
      <p:ext uri="{BB962C8B-B14F-4D97-AF65-F5344CB8AC3E}">
        <p14:creationId xmlns:p14="http://schemas.microsoft.com/office/powerpoint/2010/main" val="263058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7BD661-0280-36BD-4D9C-0CBEBE7292A1}"/>
              </a:ext>
            </a:extLst>
          </p:cNvPr>
          <p:cNvSpPr>
            <a:spLocks noGrp="1"/>
          </p:cNvSpPr>
          <p:nvPr>
            <p:ph idx="1"/>
          </p:nvPr>
        </p:nvSpPr>
        <p:spPr>
          <a:xfrm>
            <a:off x="4833992" y="1285079"/>
            <a:ext cx="3683644" cy="3241201"/>
          </a:xfrm>
        </p:spPr>
        <p:txBody>
          <a:bodyPr vert="horz" lIns="91440" tIns="45720" rIns="91440" bIns="45720" rtlCol="0" anchor="t">
            <a:normAutofit/>
          </a:bodyPr>
          <a:lstStyle/>
          <a:p>
            <a:r>
              <a:rPr lang="en-US"/>
              <a:t>Observe the individual's behavior (verbal and non-verbal cues)</a:t>
            </a:r>
          </a:p>
          <a:p>
            <a:r>
              <a:rPr lang="en-US"/>
              <a:t>Consider their history (if known)</a:t>
            </a:r>
          </a:p>
          <a:p>
            <a:pPr lvl="1">
              <a:buFont typeface="Courier New" panose="020B0604020202020204" pitchFamily="34" charset="0"/>
              <a:buChar char="o"/>
            </a:pPr>
            <a:r>
              <a:rPr lang="en-US">
                <a:latin typeface="Noto Sans"/>
                <a:ea typeface="Noto Sans"/>
                <a:cs typeface="Noto Sans"/>
              </a:rPr>
              <a:t>Triggers</a:t>
            </a:r>
          </a:p>
          <a:p>
            <a:pPr lvl="1">
              <a:buFont typeface="Courier New" panose="020B0604020202020204" pitchFamily="34" charset="0"/>
              <a:buChar char="o"/>
            </a:pPr>
            <a:r>
              <a:rPr lang="en-US">
                <a:latin typeface="Noto Sans"/>
                <a:ea typeface="Noto Sans"/>
                <a:cs typeface="Noto Sans"/>
              </a:rPr>
              <a:t>Potential risks</a:t>
            </a:r>
          </a:p>
          <a:p>
            <a:r>
              <a:rPr lang="en-US">
                <a:latin typeface="Noto Sans"/>
                <a:ea typeface="Noto Sans"/>
                <a:cs typeface="Noto Sans"/>
              </a:rPr>
              <a:t>Identify any environmental factors contributing to the escalation</a:t>
            </a:r>
          </a:p>
          <a:p>
            <a:endParaRPr lang="en-US"/>
          </a:p>
        </p:txBody>
      </p:sp>
      <p:sp>
        <p:nvSpPr>
          <p:cNvPr id="3" name="Title 2">
            <a:extLst>
              <a:ext uri="{FF2B5EF4-FFF2-40B4-BE49-F238E27FC236}">
                <a16:creationId xmlns:a16="http://schemas.microsoft.com/office/drawing/2014/main" id="{C001DD89-211A-9624-513C-4B47CB05A390}"/>
              </a:ext>
            </a:extLst>
          </p:cNvPr>
          <p:cNvSpPr>
            <a:spLocks noGrp="1"/>
          </p:cNvSpPr>
          <p:nvPr>
            <p:ph type="title"/>
          </p:nvPr>
        </p:nvSpPr>
        <p:spPr/>
        <p:txBody>
          <a:bodyPr/>
          <a:lstStyle/>
          <a:p>
            <a:pPr marL="457200" indent="-457200">
              <a:buAutoNum type="arabicPeriod"/>
            </a:pPr>
            <a:r>
              <a:rPr lang="en-US">
                <a:latin typeface="Noto Sans"/>
                <a:ea typeface="Noto Sans"/>
                <a:cs typeface="Noto Sans"/>
              </a:rPr>
              <a:t>Assess the situation</a:t>
            </a:r>
            <a:endParaRPr lang="en-US"/>
          </a:p>
        </p:txBody>
      </p:sp>
      <p:pic>
        <p:nvPicPr>
          <p:cNvPr id="4" name="Picture 3" descr="110,500+ Materiality Assessment Stock Illustrations, Royalty-Free Vector  Graphics &amp; Clip Art - iStock">
            <a:extLst>
              <a:ext uri="{FF2B5EF4-FFF2-40B4-BE49-F238E27FC236}">
                <a16:creationId xmlns:a16="http://schemas.microsoft.com/office/drawing/2014/main" id="{C7EC5095-B456-2D7C-CE69-AD71D969F7B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96280" y="1197777"/>
            <a:ext cx="3189174" cy="3174787"/>
          </a:xfrm>
          <a:prstGeom prst="rect">
            <a:avLst/>
          </a:prstGeom>
        </p:spPr>
      </p:pic>
    </p:spTree>
    <p:extLst>
      <p:ext uri="{BB962C8B-B14F-4D97-AF65-F5344CB8AC3E}">
        <p14:creationId xmlns:p14="http://schemas.microsoft.com/office/powerpoint/2010/main" val="19499883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80A113-E678-F96E-E5BD-EFE3ECD6A518}"/>
              </a:ext>
            </a:extLst>
          </p:cNvPr>
          <p:cNvSpPr>
            <a:spLocks noGrp="1"/>
          </p:cNvSpPr>
          <p:nvPr>
            <p:ph idx="1"/>
          </p:nvPr>
        </p:nvSpPr>
        <p:spPr>
          <a:xfrm>
            <a:off x="406677" y="1285079"/>
            <a:ext cx="4016417" cy="3241201"/>
          </a:xfrm>
        </p:spPr>
        <p:txBody>
          <a:bodyPr vert="horz" lIns="91440" tIns="45720" rIns="91440" bIns="45720" rtlCol="0" anchor="t">
            <a:normAutofit/>
          </a:bodyPr>
          <a:lstStyle/>
          <a:p>
            <a:r>
              <a:rPr lang="en-US">
                <a:latin typeface="Noto Sans"/>
                <a:ea typeface="Noto Sans"/>
                <a:cs typeface="Noto Sans"/>
              </a:rPr>
              <a:t>Be aware of your surroundings</a:t>
            </a:r>
          </a:p>
          <a:p>
            <a:pPr lvl="1">
              <a:buFont typeface="Courier New" panose="020B0604020202020204" pitchFamily="34" charset="0"/>
              <a:buChar char="o"/>
            </a:pPr>
            <a:r>
              <a:rPr lang="en-US">
                <a:latin typeface="Noto Sans"/>
                <a:ea typeface="Noto Sans"/>
                <a:cs typeface="Noto Sans"/>
              </a:rPr>
              <a:t>Prioritize the safety of everyone involved, including yourself.</a:t>
            </a:r>
          </a:p>
          <a:p>
            <a:r>
              <a:rPr lang="en-US">
                <a:latin typeface="Noto Sans"/>
                <a:ea typeface="Noto Sans"/>
                <a:cs typeface="Noto Sans"/>
              </a:rPr>
              <a:t>Position yourself with clear exits</a:t>
            </a:r>
          </a:p>
          <a:p>
            <a:r>
              <a:rPr lang="en-US">
                <a:latin typeface="Noto Sans"/>
                <a:ea typeface="Noto Sans"/>
                <a:cs typeface="Noto Sans"/>
              </a:rPr>
              <a:t>Maintain a non-threatening posture</a:t>
            </a:r>
          </a:p>
          <a:p>
            <a:r>
              <a:rPr lang="en-US">
                <a:latin typeface="Noto Sans"/>
                <a:ea typeface="Noto Sans"/>
                <a:cs typeface="Noto Sans"/>
              </a:rPr>
              <a:t>That said, if the situation poses a significant risk, involve security or law enforcement.</a:t>
            </a:r>
          </a:p>
          <a:p>
            <a:endParaRPr lang="en-US"/>
          </a:p>
        </p:txBody>
      </p:sp>
      <p:sp>
        <p:nvSpPr>
          <p:cNvPr id="3" name="Title 2">
            <a:extLst>
              <a:ext uri="{FF2B5EF4-FFF2-40B4-BE49-F238E27FC236}">
                <a16:creationId xmlns:a16="http://schemas.microsoft.com/office/drawing/2014/main" id="{49082887-34F8-8C36-5E9F-E16011E93012}"/>
              </a:ext>
            </a:extLst>
          </p:cNvPr>
          <p:cNvSpPr>
            <a:spLocks noGrp="1"/>
          </p:cNvSpPr>
          <p:nvPr>
            <p:ph type="title"/>
          </p:nvPr>
        </p:nvSpPr>
        <p:spPr/>
        <p:txBody>
          <a:bodyPr/>
          <a:lstStyle/>
          <a:p>
            <a:r>
              <a:rPr lang="en-US">
                <a:latin typeface="Noto Sans"/>
                <a:ea typeface="Noto Sans"/>
                <a:cs typeface="Noto Sans"/>
              </a:rPr>
              <a:t>2. Ensure safety</a:t>
            </a:r>
            <a:endParaRPr lang="en-US"/>
          </a:p>
        </p:txBody>
      </p:sp>
      <p:pic>
        <p:nvPicPr>
          <p:cNvPr id="4" name="Picture 3" descr="What is safety? - SureDyna">
            <a:extLst>
              <a:ext uri="{FF2B5EF4-FFF2-40B4-BE49-F238E27FC236}">
                <a16:creationId xmlns:a16="http://schemas.microsoft.com/office/drawing/2014/main" id="{F7FB96E8-7A0D-76AA-97F7-6A935E7AEBA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4893" y="1411659"/>
            <a:ext cx="4110458" cy="2739763"/>
          </a:xfrm>
          <a:prstGeom prst="rect">
            <a:avLst/>
          </a:prstGeom>
        </p:spPr>
      </p:pic>
    </p:spTree>
    <p:extLst>
      <p:ext uri="{BB962C8B-B14F-4D97-AF65-F5344CB8AC3E}">
        <p14:creationId xmlns:p14="http://schemas.microsoft.com/office/powerpoint/2010/main" val="1766658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2837546" y="-1010930"/>
            <a:ext cx="7200900" cy="2139553"/>
          </a:xfrm>
        </p:spPr>
        <p:txBody>
          <a:bodyPr>
            <a:normAutofit/>
          </a:bodyPr>
          <a:lstStyle/>
          <a:p>
            <a:r>
              <a:rPr lang="en-US" sz="240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783040" y="1662490"/>
            <a:ext cx="3193166" cy="2145158"/>
          </a:xfrm>
        </p:spPr>
        <p:txBody>
          <a:bodyPr vert="horz" lIns="91440" tIns="45720" rIns="91440" bIns="45720" rtlCol="0" anchor="t">
            <a:normAutofit fontScale="92500" lnSpcReduction="20000"/>
          </a:bodyPr>
          <a:lstStyle/>
          <a:p>
            <a:pPr marL="285750" indent="-285750">
              <a:buChar char="•"/>
            </a:pPr>
            <a:r>
              <a:rPr lang="en-US" sz="160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600">
                <a:latin typeface="Noto Sans"/>
                <a:ea typeface="Noto Sans"/>
                <a:cs typeface="Noto Sans"/>
              </a:rPr>
              <a:t> Navigator will display community norms at the beginning of each session and ask group if they're still OK with them, or if they want to add/change anything.</a:t>
            </a:r>
          </a:p>
          <a:p>
            <a:pPr marL="171450" indent="-171450">
              <a:buChar char="•"/>
            </a:pPr>
            <a:endParaRPr lang="en-US" sz="100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AA74EE-62CB-E1C6-84D1-C17EDB57E4BA}"/>
              </a:ext>
            </a:extLst>
          </p:cNvPr>
          <p:cNvSpPr>
            <a:spLocks noGrp="1"/>
          </p:cNvSpPr>
          <p:nvPr>
            <p:ph idx="1"/>
          </p:nvPr>
        </p:nvSpPr>
        <p:spPr>
          <a:xfrm>
            <a:off x="630936" y="1842110"/>
            <a:ext cx="3604068" cy="2684170"/>
          </a:xfrm>
        </p:spPr>
        <p:txBody>
          <a:bodyPr vert="horz" lIns="91440" tIns="45720" rIns="91440" bIns="45720" rtlCol="0" anchor="t">
            <a:normAutofit/>
          </a:bodyPr>
          <a:lstStyle/>
          <a:p>
            <a:r>
              <a:rPr lang="en-US" sz="2000"/>
              <a:t>Introduce yourself calmly</a:t>
            </a:r>
          </a:p>
          <a:p>
            <a:r>
              <a:rPr lang="en-US" sz="2000">
                <a:latin typeface="Noto Sans"/>
                <a:ea typeface="Noto Sans"/>
                <a:cs typeface="Noto Sans"/>
              </a:rPr>
              <a:t>Use a respectful tone</a:t>
            </a:r>
          </a:p>
          <a:p>
            <a:r>
              <a:rPr lang="en-US" sz="2000">
                <a:latin typeface="Noto Sans"/>
                <a:ea typeface="Noto Sans"/>
                <a:cs typeface="Noto Sans"/>
              </a:rPr>
              <a:t>Show empathy and employ active listening techniques</a:t>
            </a:r>
          </a:p>
          <a:p>
            <a:endParaRPr lang="en-US" sz="2000"/>
          </a:p>
        </p:txBody>
      </p:sp>
      <p:sp>
        <p:nvSpPr>
          <p:cNvPr id="3" name="Title 2">
            <a:extLst>
              <a:ext uri="{FF2B5EF4-FFF2-40B4-BE49-F238E27FC236}">
                <a16:creationId xmlns:a16="http://schemas.microsoft.com/office/drawing/2014/main" id="{328AD2E8-39C0-5D7A-45A0-5A16839F0E89}"/>
              </a:ext>
            </a:extLst>
          </p:cNvPr>
          <p:cNvSpPr>
            <a:spLocks noGrp="1"/>
          </p:cNvSpPr>
          <p:nvPr>
            <p:ph type="title"/>
          </p:nvPr>
        </p:nvSpPr>
        <p:spPr/>
        <p:txBody>
          <a:bodyPr/>
          <a:lstStyle/>
          <a:p>
            <a:r>
              <a:rPr lang="en-US">
                <a:latin typeface="Noto Sans"/>
                <a:ea typeface="Noto Sans"/>
                <a:cs typeface="Noto Sans"/>
              </a:rPr>
              <a:t>3. Establish rapport &amp; connect with the individual</a:t>
            </a:r>
            <a:endParaRPr lang="en-US"/>
          </a:p>
        </p:txBody>
      </p:sp>
      <p:pic>
        <p:nvPicPr>
          <p:cNvPr id="4" name="Picture 3" descr="Show more empathy to improve your health | Wellmark Blue">
            <a:extLst>
              <a:ext uri="{FF2B5EF4-FFF2-40B4-BE49-F238E27FC236}">
                <a16:creationId xmlns:a16="http://schemas.microsoft.com/office/drawing/2014/main" id="{1386C05E-24F6-67A3-15EE-4EEAAF1E097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4894" y="1404154"/>
            <a:ext cx="3929605" cy="2617325"/>
          </a:xfrm>
          <a:prstGeom prst="rect">
            <a:avLst/>
          </a:prstGeom>
        </p:spPr>
      </p:pic>
    </p:spTree>
    <p:extLst>
      <p:ext uri="{BB962C8B-B14F-4D97-AF65-F5344CB8AC3E}">
        <p14:creationId xmlns:p14="http://schemas.microsoft.com/office/powerpoint/2010/main" val="1569099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7D3B4CB-3238-625A-20BB-69E36C5351C4}"/>
              </a:ext>
            </a:extLst>
          </p:cNvPr>
          <p:cNvSpPr>
            <a:spLocks noGrp="1"/>
          </p:cNvSpPr>
          <p:nvPr>
            <p:ph idx="1"/>
          </p:nvPr>
        </p:nvSpPr>
        <p:spPr>
          <a:xfrm>
            <a:off x="4501220" y="1285079"/>
            <a:ext cx="4016416" cy="3241201"/>
          </a:xfrm>
        </p:spPr>
        <p:txBody>
          <a:bodyPr vert="horz" lIns="91440" tIns="45720" rIns="91440" bIns="45720" rtlCol="0" anchor="t">
            <a:normAutofit/>
          </a:bodyPr>
          <a:lstStyle/>
          <a:p>
            <a:r>
              <a:rPr lang="en-US">
                <a:latin typeface="Noto Sans"/>
                <a:ea typeface="Noto Sans"/>
                <a:cs typeface="Noto Sans"/>
              </a:rPr>
              <a:t>How? Use reflective statements like: </a:t>
            </a:r>
            <a:endParaRPr lang="en-US"/>
          </a:p>
          <a:p>
            <a:pPr lvl="1">
              <a:buFont typeface="Courier New" panose="020B0604020202020204" pitchFamily="34" charset="0"/>
              <a:buChar char="o"/>
            </a:pPr>
            <a:r>
              <a:rPr lang="en-US">
                <a:latin typeface="Noto Sans"/>
                <a:ea typeface="Noto Sans"/>
                <a:cs typeface="Noto Sans"/>
              </a:rPr>
              <a:t>"You seem to be feeling very frustrated."</a:t>
            </a:r>
            <a:endParaRPr lang="en-US"/>
          </a:p>
          <a:p>
            <a:pPr lvl="1">
              <a:buFont typeface="Courier New" panose="020B0604020202020204" pitchFamily="34" charset="0"/>
              <a:buChar char="o"/>
            </a:pPr>
            <a:r>
              <a:rPr lang="en-US">
                <a:latin typeface="Noto Sans"/>
                <a:ea typeface="Noto Sans"/>
                <a:cs typeface="Noto Sans"/>
              </a:rPr>
              <a:t>"I understand that you're upset about this." </a:t>
            </a:r>
            <a:endParaRPr lang="en-US"/>
          </a:p>
          <a:p>
            <a:r>
              <a:rPr lang="en-US">
                <a:latin typeface="Noto Sans"/>
                <a:ea typeface="Noto Sans"/>
                <a:cs typeface="Noto Sans"/>
              </a:rPr>
              <a:t>This can help reduce the intensity and strong emotions involved in the situation.</a:t>
            </a:r>
            <a:endParaRPr lang="en-US"/>
          </a:p>
        </p:txBody>
      </p:sp>
      <p:sp>
        <p:nvSpPr>
          <p:cNvPr id="3" name="Title 2">
            <a:extLst>
              <a:ext uri="{FF2B5EF4-FFF2-40B4-BE49-F238E27FC236}">
                <a16:creationId xmlns:a16="http://schemas.microsoft.com/office/drawing/2014/main" id="{F3E52966-6E3B-DB20-B93D-0EBA5D62675F}"/>
              </a:ext>
            </a:extLst>
          </p:cNvPr>
          <p:cNvSpPr>
            <a:spLocks noGrp="1"/>
          </p:cNvSpPr>
          <p:nvPr>
            <p:ph type="title"/>
          </p:nvPr>
        </p:nvSpPr>
        <p:spPr/>
        <p:txBody>
          <a:bodyPr/>
          <a:lstStyle/>
          <a:p>
            <a:r>
              <a:rPr lang="en-US">
                <a:latin typeface="Noto Sans"/>
                <a:ea typeface="Noto Sans"/>
                <a:cs typeface="Noto Sans"/>
              </a:rPr>
              <a:t>4. Identify and validate feelings</a:t>
            </a:r>
            <a:endParaRPr lang="en-US"/>
          </a:p>
        </p:txBody>
      </p:sp>
      <p:pic>
        <p:nvPicPr>
          <p:cNvPr id="4" name="Picture 3" descr="Helping your child manage their feelings with acceptance and validation -  Lawson Clinical Psychology">
            <a:extLst>
              <a:ext uri="{FF2B5EF4-FFF2-40B4-BE49-F238E27FC236}">
                <a16:creationId xmlns:a16="http://schemas.microsoft.com/office/drawing/2014/main" id="{63A7BE26-4409-0D79-8CE7-636B395B82F2}"/>
              </a:ext>
            </a:extLst>
          </p:cNvPr>
          <p:cNvPicPr>
            <a:picLocks noChangeAspect="1"/>
          </p:cNvPicPr>
          <p:nvPr/>
        </p:nvPicPr>
        <p:blipFill>
          <a:blip r:embed="rId2" cstate="email">
            <a:extLst>
              <a:ext uri="{28A0092B-C50C-407E-A947-70E740481C1C}">
                <a14:useLocalDpi xmlns:a14="http://schemas.microsoft.com/office/drawing/2010/main"/>
              </a:ext>
            </a:extLst>
          </a:blip>
          <a:srcRect b="-625"/>
          <a:stretch/>
        </p:blipFill>
        <p:spPr>
          <a:xfrm>
            <a:off x="342901" y="1536876"/>
            <a:ext cx="4001438" cy="2605079"/>
          </a:xfrm>
          <a:prstGeom prst="rect">
            <a:avLst/>
          </a:prstGeom>
        </p:spPr>
      </p:pic>
    </p:spTree>
    <p:extLst>
      <p:ext uri="{BB962C8B-B14F-4D97-AF65-F5344CB8AC3E}">
        <p14:creationId xmlns:p14="http://schemas.microsoft.com/office/powerpoint/2010/main" val="14922102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8E5F56-1E52-0842-DFCE-AFBA5876C765}"/>
              </a:ext>
            </a:extLst>
          </p:cNvPr>
          <p:cNvSpPr>
            <a:spLocks noGrp="1"/>
          </p:cNvSpPr>
          <p:nvPr>
            <p:ph idx="1"/>
          </p:nvPr>
        </p:nvSpPr>
        <p:spPr>
          <a:xfrm>
            <a:off x="406677" y="1285079"/>
            <a:ext cx="3871732" cy="3241201"/>
          </a:xfrm>
        </p:spPr>
        <p:txBody>
          <a:bodyPr vert="horz" lIns="91440" tIns="45720" rIns="91440" bIns="45720" rtlCol="0" anchor="t">
            <a:normAutofit/>
          </a:bodyPr>
          <a:lstStyle/>
          <a:p>
            <a:r>
              <a:rPr lang="en-US" b="1">
                <a:latin typeface="Noto Sans"/>
                <a:ea typeface="Noto Sans"/>
                <a:cs typeface="Noto Sans"/>
              </a:rPr>
              <a:t>Do not make assumptions </a:t>
            </a:r>
            <a:r>
              <a:rPr lang="en-US">
                <a:latin typeface="Noto Sans"/>
                <a:ea typeface="Noto Sans"/>
                <a:cs typeface="Noto Sans"/>
              </a:rPr>
              <a:t>about how the individual is feeling or for what reasons. </a:t>
            </a:r>
            <a:endParaRPr lang="en-US"/>
          </a:p>
          <a:p>
            <a:r>
              <a:rPr lang="en-US">
                <a:latin typeface="Noto Sans"/>
                <a:ea typeface="Noto Sans"/>
                <a:cs typeface="Noto Sans"/>
              </a:rPr>
              <a:t>Instead, </a:t>
            </a:r>
            <a:r>
              <a:rPr lang="en-US" b="1">
                <a:latin typeface="Noto Sans"/>
                <a:ea typeface="Noto Sans"/>
                <a:cs typeface="Noto Sans"/>
              </a:rPr>
              <a:t>ask open-ended questions </a:t>
            </a:r>
            <a:r>
              <a:rPr lang="en-US">
                <a:latin typeface="Noto Sans"/>
                <a:ea typeface="Noto Sans"/>
                <a:cs typeface="Noto Sans"/>
              </a:rPr>
              <a:t>to encourage the individual to express their concerns and needs. </a:t>
            </a:r>
            <a:endParaRPr lang="en-US"/>
          </a:p>
          <a:p>
            <a:r>
              <a:rPr lang="en-US">
                <a:latin typeface="Noto Sans"/>
                <a:ea typeface="Noto Sans"/>
                <a:cs typeface="Noto Sans"/>
              </a:rPr>
              <a:t>After they have finished talking, try to</a:t>
            </a:r>
            <a:r>
              <a:rPr lang="en-US" b="1">
                <a:latin typeface="Noto Sans"/>
                <a:ea typeface="Noto Sans"/>
                <a:cs typeface="Noto Sans"/>
              </a:rPr>
              <a:t> summarize </a:t>
            </a:r>
            <a:r>
              <a:rPr lang="en-US">
                <a:latin typeface="Noto Sans"/>
                <a:ea typeface="Noto Sans"/>
                <a:cs typeface="Noto Sans"/>
              </a:rPr>
              <a:t>and </a:t>
            </a:r>
            <a:r>
              <a:rPr lang="en-US" b="1">
                <a:latin typeface="Noto Sans"/>
                <a:ea typeface="Noto Sans"/>
                <a:cs typeface="Noto Sans"/>
              </a:rPr>
              <a:t>clarify to ensure accurate understanding.</a:t>
            </a:r>
            <a:endParaRPr lang="en-US" b="1"/>
          </a:p>
        </p:txBody>
      </p:sp>
      <p:sp>
        <p:nvSpPr>
          <p:cNvPr id="3" name="Title 2">
            <a:extLst>
              <a:ext uri="{FF2B5EF4-FFF2-40B4-BE49-F238E27FC236}">
                <a16:creationId xmlns:a16="http://schemas.microsoft.com/office/drawing/2014/main" id="{E213B765-939C-C30A-6096-A5AAD81817E5}"/>
              </a:ext>
            </a:extLst>
          </p:cNvPr>
          <p:cNvSpPr>
            <a:spLocks noGrp="1"/>
          </p:cNvSpPr>
          <p:nvPr>
            <p:ph type="title"/>
          </p:nvPr>
        </p:nvSpPr>
        <p:spPr/>
        <p:txBody>
          <a:bodyPr/>
          <a:lstStyle/>
          <a:p>
            <a:r>
              <a:rPr lang="en-US">
                <a:latin typeface="Noto Sans"/>
                <a:ea typeface="Noto Sans"/>
                <a:cs typeface="Noto Sans"/>
              </a:rPr>
              <a:t>5. Explore and clarify</a:t>
            </a:r>
            <a:endParaRPr lang="en-US"/>
          </a:p>
        </p:txBody>
      </p:sp>
      <p:pic>
        <p:nvPicPr>
          <p:cNvPr id="4" name="Picture 3" descr="Open-Ended Questions vs. Closed: 30 Examples &amp; Comparisons">
            <a:extLst>
              <a:ext uri="{FF2B5EF4-FFF2-40B4-BE49-F238E27FC236}">
                <a16:creationId xmlns:a16="http://schemas.microsoft.com/office/drawing/2014/main" id="{189B6476-CC3C-E40A-FB69-AA48FE4548C2}"/>
              </a:ext>
            </a:extLst>
          </p:cNvPr>
          <p:cNvPicPr>
            <a:picLocks noChangeAspect="1"/>
          </p:cNvPicPr>
          <p:nvPr/>
        </p:nvPicPr>
        <p:blipFill>
          <a:blip r:embed="rId2" cstate="email">
            <a:extLst>
              <a:ext uri="{28A0092B-C50C-407E-A947-70E740481C1C}">
                <a14:useLocalDpi xmlns:a14="http://schemas.microsoft.com/office/drawing/2010/main"/>
              </a:ext>
            </a:extLst>
          </a:blip>
          <a:srcRect l="13178" r="-258" b="5109"/>
          <a:stretch/>
        </p:blipFill>
        <p:spPr>
          <a:xfrm>
            <a:off x="4213185" y="2093906"/>
            <a:ext cx="5120931" cy="1974654"/>
          </a:xfrm>
          <a:prstGeom prst="rect">
            <a:avLst/>
          </a:prstGeom>
        </p:spPr>
      </p:pic>
    </p:spTree>
    <p:extLst>
      <p:ext uri="{BB962C8B-B14F-4D97-AF65-F5344CB8AC3E}">
        <p14:creationId xmlns:p14="http://schemas.microsoft.com/office/powerpoint/2010/main" val="2424516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35BD38-0BEF-E0EE-C4C8-9D91A7D1ECE7}"/>
              </a:ext>
            </a:extLst>
          </p:cNvPr>
          <p:cNvSpPr>
            <a:spLocks noGrp="1"/>
          </p:cNvSpPr>
          <p:nvPr>
            <p:ph idx="1"/>
          </p:nvPr>
        </p:nvSpPr>
        <p:spPr>
          <a:xfrm>
            <a:off x="370506" y="1285079"/>
            <a:ext cx="3965777" cy="3241201"/>
          </a:xfrm>
        </p:spPr>
        <p:txBody>
          <a:bodyPr vert="horz" lIns="91440" tIns="45720" rIns="91440" bIns="45720" rtlCol="0" anchor="t">
            <a:normAutofit fontScale="85000" lnSpcReduction="10000"/>
          </a:bodyPr>
          <a:lstStyle/>
          <a:p>
            <a:r>
              <a:rPr lang="en-US">
                <a:latin typeface="Noto Sans"/>
                <a:ea typeface="Noto Sans"/>
                <a:cs typeface="Noto Sans"/>
              </a:rPr>
              <a:t>Collaboratively </a:t>
            </a:r>
            <a:r>
              <a:rPr lang="en-US" b="1">
                <a:latin typeface="Noto Sans"/>
                <a:ea typeface="Noto Sans"/>
                <a:cs typeface="Noto Sans"/>
              </a:rPr>
              <a:t>brainstorm potential solutions, </a:t>
            </a:r>
            <a:r>
              <a:rPr lang="en-US">
                <a:latin typeface="Noto Sans"/>
                <a:ea typeface="Noto Sans"/>
                <a:cs typeface="Noto Sans"/>
              </a:rPr>
              <a:t>offering </a:t>
            </a:r>
            <a:r>
              <a:rPr lang="en-US" b="1">
                <a:latin typeface="Noto Sans"/>
                <a:ea typeface="Noto Sans"/>
                <a:cs typeface="Noto Sans"/>
              </a:rPr>
              <a:t>realistic choices</a:t>
            </a:r>
            <a:r>
              <a:rPr lang="en-US">
                <a:latin typeface="Noto Sans"/>
                <a:ea typeface="Noto Sans"/>
                <a:cs typeface="Noto Sans"/>
              </a:rPr>
              <a:t> and</a:t>
            </a:r>
            <a:r>
              <a:rPr lang="en-US" b="1">
                <a:latin typeface="Noto Sans"/>
                <a:ea typeface="Noto Sans"/>
                <a:cs typeface="Noto Sans"/>
              </a:rPr>
              <a:t> focusing on positive outcomes.</a:t>
            </a:r>
            <a:r>
              <a:rPr lang="en-US">
                <a:latin typeface="Noto Sans"/>
                <a:ea typeface="Noto Sans"/>
                <a:cs typeface="Noto Sans"/>
              </a:rPr>
              <a:t> Providing a sense of control and autonomy can help the individual feel empowered and less likely to resort to further escalation.</a:t>
            </a:r>
          </a:p>
          <a:p>
            <a:endParaRPr lang="en-US"/>
          </a:p>
          <a:p>
            <a:r>
              <a:rPr lang="en-US">
                <a:latin typeface="Noto Sans"/>
                <a:ea typeface="Noto Sans"/>
                <a:cs typeface="Noto Sans"/>
              </a:rPr>
              <a:t>If appropriate, encourage the individual to try </a:t>
            </a:r>
            <a:r>
              <a:rPr lang="en-US" b="1">
                <a:latin typeface="Noto Sans"/>
                <a:ea typeface="Noto Sans"/>
                <a:cs typeface="Noto Sans"/>
              </a:rPr>
              <a:t>reflective journaling.</a:t>
            </a:r>
            <a:r>
              <a:rPr lang="en-US">
                <a:latin typeface="Noto Sans"/>
                <a:ea typeface="Noto Sans"/>
                <a:cs typeface="Noto Sans"/>
              </a:rPr>
              <a:t> Have them take a few minutes to write down why they’re upset or frustrated, analyze their reactions, and brainstorm possible solutions or actions moving forward. </a:t>
            </a:r>
          </a:p>
          <a:p>
            <a:endParaRPr lang="en-US"/>
          </a:p>
        </p:txBody>
      </p:sp>
      <p:sp>
        <p:nvSpPr>
          <p:cNvPr id="3" name="Title 2">
            <a:extLst>
              <a:ext uri="{FF2B5EF4-FFF2-40B4-BE49-F238E27FC236}">
                <a16:creationId xmlns:a16="http://schemas.microsoft.com/office/drawing/2014/main" id="{EA9E747D-AB1A-F8E3-E05C-D3391A529904}"/>
              </a:ext>
            </a:extLst>
          </p:cNvPr>
          <p:cNvSpPr>
            <a:spLocks noGrp="1"/>
          </p:cNvSpPr>
          <p:nvPr>
            <p:ph type="title"/>
          </p:nvPr>
        </p:nvSpPr>
        <p:spPr/>
        <p:txBody>
          <a:bodyPr/>
          <a:lstStyle/>
          <a:p>
            <a:r>
              <a:rPr lang="en-US">
                <a:latin typeface="Noto Sans"/>
                <a:ea typeface="Noto Sans"/>
                <a:cs typeface="Noto Sans"/>
              </a:rPr>
              <a:t>6. Offer choices and solutions</a:t>
            </a:r>
            <a:endParaRPr lang="en-US"/>
          </a:p>
        </p:txBody>
      </p:sp>
      <p:pic>
        <p:nvPicPr>
          <p:cNvPr id="4" name="Picture 3" descr="5 Reasons a Reflective Journal Practice Can Improve Your Life | Online  Journal and App by Reflection.app">
            <a:extLst>
              <a:ext uri="{FF2B5EF4-FFF2-40B4-BE49-F238E27FC236}">
                <a16:creationId xmlns:a16="http://schemas.microsoft.com/office/drawing/2014/main" id="{5488803D-30D7-5217-E9D2-AD72364C7DA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4894" y="1857013"/>
            <a:ext cx="4247908" cy="2102251"/>
          </a:xfrm>
          <a:prstGeom prst="rect">
            <a:avLst/>
          </a:prstGeom>
        </p:spPr>
      </p:pic>
    </p:spTree>
    <p:extLst>
      <p:ext uri="{BB962C8B-B14F-4D97-AF65-F5344CB8AC3E}">
        <p14:creationId xmlns:p14="http://schemas.microsoft.com/office/powerpoint/2010/main" val="31216826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CAAFC1-BB97-89E0-E907-82509BD743F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Schedule a </a:t>
            </a:r>
            <a:r>
              <a:rPr lang="en-US" b="1">
                <a:latin typeface="Noto Sans"/>
                <a:ea typeface="Noto Sans"/>
                <a:cs typeface="Noto Sans"/>
              </a:rPr>
              <a:t>follow-up meeting </a:t>
            </a:r>
            <a:r>
              <a:rPr lang="en-US">
                <a:latin typeface="Noto Sans"/>
                <a:ea typeface="Noto Sans"/>
                <a:cs typeface="Noto Sans"/>
              </a:rPr>
              <a:t>to check in with the individual; during said check-in, </a:t>
            </a:r>
            <a:r>
              <a:rPr lang="en-US" b="1">
                <a:latin typeface="Noto Sans"/>
                <a:ea typeface="Noto Sans"/>
                <a:cs typeface="Noto Sans"/>
              </a:rPr>
              <a:t>provide additional resources</a:t>
            </a:r>
            <a:r>
              <a:rPr lang="en-US">
                <a:latin typeface="Noto Sans"/>
                <a:ea typeface="Noto Sans"/>
                <a:cs typeface="Noto Sans"/>
              </a:rPr>
              <a:t> and </a:t>
            </a:r>
            <a:r>
              <a:rPr lang="en-US" b="1">
                <a:latin typeface="Noto Sans"/>
                <a:ea typeface="Noto Sans"/>
                <a:cs typeface="Noto Sans"/>
              </a:rPr>
              <a:t>monitor their progress.</a:t>
            </a:r>
          </a:p>
        </p:txBody>
      </p:sp>
      <p:sp>
        <p:nvSpPr>
          <p:cNvPr id="3" name="Title 2">
            <a:extLst>
              <a:ext uri="{FF2B5EF4-FFF2-40B4-BE49-F238E27FC236}">
                <a16:creationId xmlns:a16="http://schemas.microsoft.com/office/drawing/2014/main" id="{18CAAF70-605A-9E64-CEFA-8A0681B85C9E}"/>
              </a:ext>
            </a:extLst>
          </p:cNvPr>
          <p:cNvSpPr>
            <a:spLocks noGrp="1"/>
          </p:cNvSpPr>
          <p:nvPr>
            <p:ph type="title"/>
          </p:nvPr>
        </p:nvSpPr>
        <p:spPr/>
        <p:txBody>
          <a:bodyPr/>
          <a:lstStyle/>
          <a:p>
            <a:r>
              <a:rPr lang="en-US">
                <a:latin typeface="Noto Sans"/>
                <a:ea typeface="Noto Sans"/>
                <a:cs typeface="Noto Sans"/>
              </a:rPr>
              <a:t>7. Follow up</a:t>
            </a:r>
            <a:endParaRPr lang="en-US"/>
          </a:p>
        </p:txBody>
      </p:sp>
      <p:pic>
        <p:nvPicPr>
          <p:cNvPr id="4" name="Picture 3" descr="5 Ways to Make Your Next Follow-Up Your Best Follow-Up - OutboundEngine">
            <a:extLst>
              <a:ext uri="{FF2B5EF4-FFF2-40B4-BE49-F238E27FC236}">
                <a16:creationId xmlns:a16="http://schemas.microsoft.com/office/drawing/2014/main" id="{33A23C5E-7A77-72F5-8EBF-7F1D99CFE31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28899" y="2090955"/>
            <a:ext cx="4059819" cy="2705027"/>
          </a:xfrm>
          <a:prstGeom prst="rect">
            <a:avLst/>
          </a:prstGeom>
        </p:spPr>
      </p:pic>
    </p:spTree>
    <p:extLst>
      <p:ext uri="{BB962C8B-B14F-4D97-AF65-F5344CB8AC3E}">
        <p14:creationId xmlns:p14="http://schemas.microsoft.com/office/powerpoint/2010/main" val="26310605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1EAF35-6C16-B72F-8701-1E0614418D39}"/>
              </a:ext>
            </a:extLst>
          </p:cNvPr>
          <p:cNvSpPr>
            <a:spLocks noGrp="1"/>
          </p:cNvSpPr>
          <p:nvPr>
            <p:ph idx="1"/>
          </p:nvPr>
        </p:nvSpPr>
        <p:spPr>
          <a:xfrm>
            <a:off x="630936" y="1285079"/>
            <a:ext cx="3567897" cy="3241201"/>
          </a:xfrm>
        </p:spPr>
        <p:txBody>
          <a:bodyPr vert="horz" lIns="91440" tIns="45720" rIns="91440" bIns="45720" rtlCol="0" anchor="t">
            <a:normAutofit/>
          </a:bodyPr>
          <a:lstStyle/>
          <a:p>
            <a:r>
              <a:rPr lang="en-US">
                <a:hlinkClick r:id="rId2"/>
              </a:rPr>
              <a:t>29 more phrases to help you de-escalate angry patients</a:t>
            </a:r>
          </a:p>
          <a:p>
            <a:endParaRPr lang="en-US">
              <a:latin typeface="Noto Sans"/>
              <a:ea typeface="Noto Sans"/>
              <a:cs typeface="Noto Sans"/>
            </a:endParaRPr>
          </a:p>
          <a:p>
            <a:pPr marL="0" indent="0">
              <a:buNone/>
            </a:pPr>
            <a:endParaRPr lang="en-US">
              <a:latin typeface="Noto Sans"/>
              <a:ea typeface="Noto Sans"/>
              <a:cs typeface="Noto Sans"/>
            </a:endParaRPr>
          </a:p>
          <a:p>
            <a:r>
              <a:rPr lang="en-US">
                <a:hlinkClick r:id="rId3"/>
              </a:rPr>
              <a:t>De-escalation techniques and resources</a:t>
            </a:r>
            <a:endParaRPr lang="en-US"/>
          </a:p>
        </p:txBody>
      </p:sp>
      <p:sp>
        <p:nvSpPr>
          <p:cNvPr id="3" name="Title 2">
            <a:extLst>
              <a:ext uri="{FF2B5EF4-FFF2-40B4-BE49-F238E27FC236}">
                <a16:creationId xmlns:a16="http://schemas.microsoft.com/office/drawing/2014/main" id="{0709BE31-3702-6967-21A7-AC0D714DB3A5}"/>
              </a:ext>
            </a:extLst>
          </p:cNvPr>
          <p:cNvSpPr>
            <a:spLocks noGrp="1"/>
          </p:cNvSpPr>
          <p:nvPr>
            <p:ph type="title"/>
          </p:nvPr>
        </p:nvSpPr>
        <p:spPr/>
        <p:txBody>
          <a:bodyPr/>
          <a:lstStyle/>
          <a:p>
            <a:r>
              <a:rPr lang="en-US">
                <a:latin typeface="Noto Sans"/>
                <a:ea typeface="Noto Sans"/>
                <a:cs typeface="Noto Sans"/>
              </a:rPr>
              <a:t>Other De-escalation Techniques &amp; Tips</a:t>
            </a:r>
            <a:endParaRPr lang="en-US"/>
          </a:p>
        </p:txBody>
      </p:sp>
      <p:pic>
        <p:nvPicPr>
          <p:cNvPr id="4" name="Picture 3" descr="A qr code on a white background&#10;&#10;AI-generated content may be incorrect.">
            <a:extLst>
              <a:ext uri="{FF2B5EF4-FFF2-40B4-BE49-F238E27FC236}">
                <a16:creationId xmlns:a16="http://schemas.microsoft.com/office/drawing/2014/main" id="{6A3C58A8-46B4-51B0-1BC8-2FD25794E6C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42439" y="2980480"/>
            <a:ext cx="1967697" cy="1967697"/>
          </a:xfrm>
          <a:prstGeom prst="rect">
            <a:avLst/>
          </a:prstGeom>
        </p:spPr>
      </p:pic>
      <p:pic>
        <p:nvPicPr>
          <p:cNvPr id="5" name="Picture 4" descr="A qr code on a white background&#10;&#10;AI-generated content may be incorrect.">
            <a:extLst>
              <a:ext uri="{FF2B5EF4-FFF2-40B4-BE49-F238E27FC236}">
                <a16:creationId xmlns:a16="http://schemas.microsoft.com/office/drawing/2014/main" id="{A1001B8C-0D16-1981-1CD9-67D0EF17AA3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35206" y="1012785"/>
            <a:ext cx="1967697" cy="1967697"/>
          </a:xfrm>
          <a:prstGeom prst="rect">
            <a:avLst/>
          </a:prstGeom>
        </p:spPr>
      </p:pic>
    </p:spTree>
    <p:extLst>
      <p:ext uri="{BB962C8B-B14F-4D97-AF65-F5344CB8AC3E}">
        <p14:creationId xmlns:p14="http://schemas.microsoft.com/office/powerpoint/2010/main" val="40191714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516237-D93F-967C-47EC-7A32F662F3D9}"/>
              </a:ext>
            </a:extLst>
          </p:cNvPr>
          <p:cNvSpPr>
            <a:spLocks noGrp="1"/>
          </p:cNvSpPr>
          <p:nvPr>
            <p:ph idx="1"/>
          </p:nvPr>
        </p:nvSpPr>
        <p:spPr>
          <a:xfrm>
            <a:off x="334335" y="1154864"/>
            <a:ext cx="4103226" cy="3472694"/>
          </a:xfrm>
        </p:spPr>
        <p:txBody>
          <a:bodyPr vert="horz" lIns="91440" tIns="45720" rIns="91440" bIns="45720" rtlCol="0" anchor="t">
            <a:normAutofit fontScale="92500" lnSpcReduction="20000"/>
          </a:bodyPr>
          <a:lstStyle/>
          <a:p>
            <a:r>
              <a:rPr lang="en-US">
                <a:latin typeface="Noto Sans"/>
                <a:ea typeface="Noto Sans"/>
                <a:cs typeface="Noto Sans"/>
              </a:rPr>
              <a:t>Get into groups of 3; you'll take turns being the person experiencing the challenge, the person responding, and an observer. </a:t>
            </a:r>
            <a:endParaRPr lang="en-US"/>
          </a:p>
          <a:p>
            <a:r>
              <a:rPr lang="en-US">
                <a:latin typeface="Noto Sans"/>
                <a:ea typeface="Noto Sans"/>
                <a:cs typeface="Noto Sans"/>
              </a:rPr>
              <a:t>Go through the challenging behavior examples on the right, acting them out as a roleplay.  </a:t>
            </a:r>
            <a:endParaRPr lang="en-US"/>
          </a:p>
          <a:p>
            <a:r>
              <a:rPr lang="en-US" u="sng">
                <a:latin typeface="Noto Sans"/>
                <a:ea typeface="Noto Sans"/>
                <a:cs typeface="Noto Sans"/>
              </a:rPr>
              <a:t>Goals: </a:t>
            </a:r>
            <a:endParaRPr lang="en-US" u="sng"/>
          </a:p>
          <a:p>
            <a:pPr lvl="1">
              <a:buFont typeface="Courier New" panose="020B0604020202020204" pitchFamily="34" charset="0"/>
              <a:buChar char="o"/>
            </a:pPr>
            <a:r>
              <a:rPr lang="en-US">
                <a:latin typeface="Noto Sans"/>
                <a:ea typeface="Noto Sans"/>
                <a:cs typeface="Noto Sans"/>
              </a:rPr>
              <a:t>practice de-escalation techniques in a supportive environment</a:t>
            </a:r>
            <a:endParaRPr lang="en-US"/>
          </a:p>
          <a:p>
            <a:pPr lvl="1">
              <a:buFont typeface="Courier New" panose="020B0604020202020204" pitchFamily="34" charset="0"/>
              <a:buChar char="o"/>
            </a:pPr>
            <a:r>
              <a:rPr lang="en-US">
                <a:latin typeface="Noto Sans"/>
                <a:ea typeface="Noto Sans"/>
                <a:cs typeface="Noto Sans"/>
              </a:rPr>
              <a:t>focus on calming the situation</a:t>
            </a:r>
            <a:endParaRPr lang="en-US"/>
          </a:p>
          <a:p>
            <a:pPr lvl="1">
              <a:buFont typeface="Courier New" panose="020B0604020202020204" pitchFamily="34" charset="0"/>
              <a:buChar char="o"/>
            </a:pPr>
            <a:r>
              <a:rPr lang="en-US">
                <a:latin typeface="Noto Sans"/>
                <a:ea typeface="Noto Sans"/>
                <a:cs typeface="Noto Sans"/>
              </a:rPr>
              <a:t>check in with the individual </a:t>
            </a:r>
            <a:endParaRPr lang="en-US"/>
          </a:p>
          <a:p>
            <a:pPr lvl="1">
              <a:buFont typeface="Courier New" panose="020B0604020202020204" pitchFamily="34" charset="0"/>
              <a:buChar char="o"/>
            </a:pPr>
            <a:r>
              <a:rPr lang="en-US">
                <a:latin typeface="Noto Sans"/>
                <a:ea typeface="Noto Sans"/>
                <a:cs typeface="Noto Sans"/>
              </a:rPr>
              <a:t>take notes on body language, tone, and overall approach. </a:t>
            </a:r>
            <a:endParaRPr lang="en-US"/>
          </a:p>
          <a:p>
            <a:endParaRPr lang="en-US"/>
          </a:p>
          <a:p>
            <a:endParaRPr lang="en-US">
              <a:latin typeface="Noto Sans"/>
              <a:ea typeface="Noto Sans"/>
              <a:cs typeface="Noto Sans"/>
            </a:endParaRPr>
          </a:p>
          <a:p>
            <a:endParaRPr lang="en-US"/>
          </a:p>
        </p:txBody>
      </p:sp>
      <p:sp>
        <p:nvSpPr>
          <p:cNvPr id="3" name="Title 2">
            <a:extLst>
              <a:ext uri="{FF2B5EF4-FFF2-40B4-BE49-F238E27FC236}">
                <a16:creationId xmlns:a16="http://schemas.microsoft.com/office/drawing/2014/main" id="{3F50C80C-5E98-B2C3-FC1D-7009DFC4E7B2}"/>
              </a:ext>
            </a:extLst>
          </p:cNvPr>
          <p:cNvSpPr>
            <a:spLocks noGrp="1"/>
          </p:cNvSpPr>
          <p:nvPr>
            <p:ph type="title"/>
          </p:nvPr>
        </p:nvSpPr>
        <p:spPr>
          <a:xfrm>
            <a:off x="628650" y="197922"/>
            <a:ext cx="3681323" cy="625712"/>
          </a:xfrm>
        </p:spPr>
        <p:txBody>
          <a:bodyPr/>
          <a:lstStyle/>
          <a:p>
            <a:r>
              <a:rPr lang="en-US">
                <a:latin typeface="Noto Sans"/>
                <a:ea typeface="Noto Sans"/>
                <a:cs typeface="Noto Sans"/>
              </a:rPr>
              <a:t>De-escalation Practice</a:t>
            </a:r>
            <a:endParaRPr lang="en-US"/>
          </a:p>
        </p:txBody>
      </p:sp>
      <p:sp>
        <p:nvSpPr>
          <p:cNvPr id="6" name="Content Placeholder 1">
            <a:extLst>
              <a:ext uri="{FF2B5EF4-FFF2-40B4-BE49-F238E27FC236}">
                <a16:creationId xmlns:a16="http://schemas.microsoft.com/office/drawing/2014/main" id="{B8DF3BD6-96A9-D25B-B1E4-66EAED8E8F88}"/>
              </a:ext>
            </a:extLst>
          </p:cNvPr>
          <p:cNvSpPr txBox="1">
            <a:spLocks/>
          </p:cNvSpPr>
          <p:nvPr/>
        </p:nvSpPr>
        <p:spPr>
          <a:xfrm>
            <a:off x="4436591" y="1139019"/>
            <a:ext cx="4081524" cy="940732"/>
          </a:xfrm>
          <a:prstGeom prst="rect">
            <a:avLst/>
          </a:prstGeom>
        </p:spPr>
        <p:txBody>
          <a:bodyPr vert="horz" lIns="91440" tIns="45720" rIns="91440" bIns="45720" rtlCol="0" anchor="t">
            <a:normAutofit fontScale="92500"/>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b="1" u="sng" dirty="0">
                <a:latin typeface="Noto Sans"/>
                <a:ea typeface="Noto Sans"/>
                <a:cs typeface="Noto Sans"/>
              </a:rPr>
              <a:t>Scenario 1: </a:t>
            </a:r>
            <a:r>
              <a:rPr lang="en-US" sz="1200" dirty="0">
                <a:latin typeface="Noto Sans"/>
                <a:ea typeface="Noto Sans"/>
                <a:cs typeface="Noto Sans"/>
              </a:rPr>
              <a:t>Two co-workers have a disagreement over responsibilities on a project. One person tries to dominate the conversation, while the other practices active listening and de-escalation techniques.</a:t>
            </a:r>
            <a:endParaRPr lang="en-US" sz="1200" b="1" u="sng" dirty="0"/>
          </a:p>
          <a:p>
            <a:endParaRPr lang="en-US" dirty="0"/>
          </a:p>
          <a:p>
            <a:endParaRPr lang="en-US" dirty="0">
              <a:latin typeface="Noto Sans"/>
              <a:ea typeface="Noto Sans"/>
              <a:cs typeface="Noto Sans"/>
            </a:endParaRPr>
          </a:p>
          <a:p>
            <a:endParaRPr lang="en-US" dirty="0"/>
          </a:p>
        </p:txBody>
      </p:sp>
      <p:sp>
        <p:nvSpPr>
          <p:cNvPr id="7" name="Content Placeholder 1">
            <a:extLst>
              <a:ext uri="{FF2B5EF4-FFF2-40B4-BE49-F238E27FC236}">
                <a16:creationId xmlns:a16="http://schemas.microsoft.com/office/drawing/2014/main" id="{E0DCFB44-E16F-D84C-4F29-993ADC8856A3}"/>
              </a:ext>
            </a:extLst>
          </p:cNvPr>
          <p:cNvSpPr txBox="1">
            <a:spLocks/>
          </p:cNvSpPr>
          <p:nvPr/>
        </p:nvSpPr>
        <p:spPr>
          <a:xfrm>
            <a:off x="4436593" y="2103022"/>
            <a:ext cx="4081524" cy="940732"/>
          </a:xfrm>
          <a:prstGeom prst="rect">
            <a:avLst/>
          </a:prstGeom>
        </p:spPr>
        <p:txBody>
          <a:bodyPr vert="horz" lIns="91440" tIns="45720" rIns="91440" bIns="45720" rtlCol="0" anchor="t">
            <a:normAutofit fontScale="92500"/>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b="1" u="sng" dirty="0">
                <a:latin typeface="Noto Sans"/>
                <a:ea typeface="Noto Sans"/>
                <a:cs typeface="Noto Sans"/>
              </a:rPr>
              <a:t>Scenario 2: </a:t>
            </a:r>
            <a:r>
              <a:rPr lang="en-US" sz="1200" dirty="0">
                <a:latin typeface="Noto Sans"/>
                <a:ea typeface="Noto Sans"/>
                <a:cs typeface="Noto Sans"/>
              </a:rPr>
              <a:t>A customer at a workplace is visibly frustrated and begins to raise their voice. The employee remains calm and uses nonverbal cues to show understanding while working toward a resolution.</a:t>
            </a:r>
            <a:endParaRPr lang="en-US" sz="1200" b="1" u="sng" dirty="0"/>
          </a:p>
          <a:p>
            <a:endParaRPr lang="en-US"/>
          </a:p>
          <a:p>
            <a:endParaRPr lang="en-US">
              <a:latin typeface="Noto Sans"/>
              <a:ea typeface="Noto Sans"/>
              <a:cs typeface="Noto Sans"/>
            </a:endParaRPr>
          </a:p>
          <a:p>
            <a:endParaRPr lang="en-US"/>
          </a:p>
        </p:txBody>
      </p:sp>
      <p:sp>
        <p:nvSpPr>
          <p:cNvPr id="8" name="Content Placeholder 1">
            <a:extLst>
              <a:ext uri="{FF2B5EF4-FFF2-40B4-BE49-F238E27FC236}">
                <a16:creationId xmlns:a16="http://schemas.microsoft.com/office/drawing/2014/main" id="{2C8FC03C-B6CE-E0D9-6F1B-9CEAE3EBB097}"/>
              </a:ext>
            </a:extLst>
          </p:cNvPr>
          <p:cNvSpPr txBox="1">
            <a:spLocks/>
          </p:cNvSpPr>
          <p:nvPr/>
        </p:nvSpPr>
        <p:spPr>
          <a:xfrm>
            <a:off x="4436592" y="3043464"/>
            <a:ext cx="4081524" cy="940732"/>
          </a:xfrm>
          <a:prstGeom prst="rect">
            <a:avLst/>
          </a:prstGeom>
        </p:spPr>
        <p:txBody>
          <a:bodyPr vert="horz" lIns="91440" tIns="45720" rIns="91440" bIns="45720" rtlCol="0" anchor="t">
            <a:normAutofit fontScale="92500"/>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b="1" u="sng" dirty="0">
                <a:latin typeface="Noto Sans"/>
                <a:ea typeface="Noto Sans"/>
                <a:cs typeface="Noto Sans"/>
              </a:rPr>
              <a:t>Scenario 3:</a:t>
            </a:r>
            <a:r>
              <a:rPr lang="en-US" sz="1200" b="1" dirty="0">
                <a:latin typeface="Noto Sans"/>
                <a:ea typeface="Noto Sans"/>
                <a:cs typeface="Noto Sans"/>
              </a:rPr>
              <a:t> </a:t>
            </a:r>
            <a:r>
              <a:rPr lang="en-US" sz="1200" dirty="0">
                <a:latin typeface="Noto Sans"/>
                <a:ea typeface="Noto Sans"/>
                <a:cs typeface="Noto Sans"/>
              </a:rPr>
              <a:t>In a job interview, the interviewer speaks very quickly and doesn’t maintain eye contact. The interviewee must adjust their approach to ensure effective communication and leave a good impression.</a:t>
            </a:r>
            <a:endParaRPr lang="en-US" sz="1200" b="1" u="sng" dirty="0"/>
          </a:p>
          <a:p>
            <a:endParaRPr lang="en-US"/>
          </a:p>
          <a:p>
            <a:endParaRPr lang="en-US">
              <a:latin typeface="Noto Sans"/>
              <a:ea typeface="Noto Sans"/>
              <a:cs typeface="Noto Sans"/>
            </a:endParaRPr>
          </a:p>
          <a:p>
            <a:endParaRPr lang="en-US"/>
          </a:p>
        </p:txBody>
      </p:sp>
      <p:sp>
        <p:nvSpPr>
          <p:cNvPr id="9" name="Content Placeholder 1">
            <a:extLst>
              <a:ext uri="{FF2B5EF4-FFF2-40B4-BE49-F238E27FC236}">
                <a16:creationId xmlns:a16="http://schemas.microsoft.com/office/drawing/2014/main" id="{4A082A7D-3C47-46E5-0DEC-C5FE139BD5C1}"/>
              </a:ext>
            </a:extLst>
          </p:cNvPr>
          <p:cNvSpPr txBox="1">
            <a:spLocks/>
          </p:cNvSpPr>
          <p:nvPr/>
        </p:nvSpPr>
        <p:spPr>
          <a:xfrm>
            <a:off x="4436591" y="3983906"/>
            <a:ext cx="4081524" cy="940732"/>
          </a:xfrm>
          <a:prstGeom prst="rect">
            <a:avLst/>
          </a:prstGeom>
        </p:spPr>
        <p:txBody>
          <a:bodyPr vert="horz" lIns="91440" tIns="45720" rIns="91440" bIns="45720" rtlCol="0" anchor="t">
            <a:normAutofit fontScale="92500" lnSpcReduction="10000"/>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b="1" u="sng" dirty="0">
                <a:latin typeface="Noto Sans"/>
                <a:ea typeface="Noto Sans"/>
                <a:cs typeface="Noto Sans"/>
              </a:rPr>
              <a:t>Scenario 4: </a:t>
            </a:r>
            <a:r>
              <a:rPr lang="en-US" sz="1200" dirty="0">
                <a:latin typeface="Noto Sans"/>
                <a:ea typeface="Noto Sans"/>
                <a:cs typeface="Noto Sans"/>
              </a:rPr>
              <a:t>One friend is dealing with a personal challenge and is struggling to express themselves. The other friend demonstrates empathy, active listening, and appropriate nonverbal communication to support them.</a:t>
            </a:r>
            <a:endParaRPr lang="en-US" sz="1200" b="1" u="sng" dirty="0"/>
          </a:p>
          <a:p>
            <a:endParaRPr lang="en-US"/>
          </a:p>
          <a:p>
            <a:endParaRPr lang="en-US">
              <a:latin typeface="Noto Sans"/>
              <a:ea typeface="Noto Sans"/>
              <a:cs typeface="Noto Sans"/>
            </a:endParaRPr>
          </a:p>
          <a:p>
            <a:endParaRPr lang="en-US"/>
          </a:p>
        </p:txBody>
      </p:sp>
    </p:spTree>
    <p:extLst>
      <p:ext uri="{BB962C8B-B14F-4D97-AF65-F5344CB8AC3E}">
        <p14:creationId xmlns:p14="http://schemas.microsoft.com/office/powerpoint/2010/main" val="1450598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a:latin typeface="Noto Sans"/>
                <a:ea typeface="Noto Sans"/>
                <a:cs typeface="Noto Sans"/>
              </a:rPr>
              <a:t>See you next session!</a:t>
            </a:r>
            <a:endParaRPr lang="en-US"/>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a:xfrm>
            <a:off x="623888" y="1441456"/>
            <a:ext cx="7461330" cy="1544531"/>
          </a:xfrm>
        </p:spPr>
        <p:txBody>
          <a:bodyPr/>
          <a:lstStyle/>
          <a:p>
            <a:r>
              <a:rPr lang="en-US">
                <a:latin typeface="Noto Sans"/>
                <a:ea typeface="Noto Sans"/>
                <a:cs typeface="Noto Sans"/>
              </a:rPr>
              <a:t>Module 3.1 - Crisis Intervention</a:t>
            </a:r>
            <a:endParaRPr lang="en-US"/>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a:xfrm>
            <a:off x="623888" y="2931929"/>
            <a:ext cx="7591545" cy="505435"/>
          </a:xfrm>
        </p:spPr>
        <p:txBody>
          <a:bodyPr vert="horz" lIns="91440" tIns="45720" rIns="91440" bIns="45720" rtlCol="0" anchor="t">
            <a:noAutofit/>
          </a:bodyPr>
          <a:lstStyle/>
          <a:p>
            <a:pPr>
              <a:lnSpc>
                <a:spcPct val="120000"/>
              </a:lnSpc>
            </a:pPr>
            <a:r>
              <a:rPr lang="en-US" sz="1500">
                <a:latin typeface="Noto Sans"/>
                <a:ea typeface="Noto Sans"/>
                <a:cs typeface="Noto Sans"/>
              </a:rPr>
              <a:t>Learning How to Respond to Mental Health Crises and Provide Immediate Support</a:t>
            </a:r>
            <a:endParaRPr lang="en-US" sz="1500"/>
          </a:p>
        </p:txBody>
      </p:sp>
    </p:spTree>
    <p:extLst>
      <p:ext uri="{BB962C8B-B14F-4D97-AF65-F5344CB8AC3E}">
        <p14:creationId xmlns:p14="http://schemas.microsoft.com/office/powerpoint/2010/main" val="2249093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C7AA0E-DA21-D1B7-569D-225863925B35}"/>
              </a:ext>
            </a:extLst>
          </p:cNvPr>
          <p:cNvSpPr>
            <a:spLocks noGrp="1"/>
          </p:cNvSpPr>
          <p:nvPr>
            <p:ph idx="1"/>
          </p:nvPr>
        </p:nvSpPr>
        <p:spPr>
          <a:xfrm>
            <a:off x="305399" y="1285079"/>
            <a:ext cx="3994713" cy="3241201"/>
          </a:xfrm>
        </p:spPr>
        <p:txBody>
          <a:bodyPr vert="horz" lIns="91440" tIns="45720" rIns="91440" bIns="45720" rtlCol="0" anchor="t">
            <a:normAutofit fontScale="92500" lnSpcReduction="10000"/>
          </a:bodyPr>
          <a:lstStyle/>
          <a:p>
            <a:pPr marL="0" indent="0">
              <a:buNone/>
            </a:pPr>
            <a:r>
              <a:rPr lang="en-US" sz="2600" b="1" i="1">
                <a:latin typeface="Noto Sans"/>
                <a:ea typeface="Noto Sans"/>
                <a:cs typeface="Noto Sans"/>
              </a:rPr>
              <a:t>Anxiety</a:t>
            </a:r>
            <a:r>
              <a:rPr lang="en-US" b="1" i="1">
                <a:latin typeface="Noto Sans"/>
                <a:ea typeface="Noto Sans"/>
                <a:cs typeface="Noto Sans"/>
              </a:rPr>
              <a:t> </a:t>
            </a:r>
            <a:endParaRPr lang="en-US"/>
          </a:p>
          <a:p>
            <a:r>
              <a:rPr lang="en-US" u="sng">
                <a:latin typeface="Noto Sans"/>
                <a:ea typeface="Noto Sans"/>
                <a:cs typeface="Noto Sans"/>
              </a:rPr>
              <a:t>Definition:</a:t>
            </a:r>
            <a:r>
              <a:rPr lang="en-US">
                <a:latin typeface="Noto Sans"/>
                <a:ea typeface="Noto Sans"/>
                <a:cs typeface="Noto Sans"/>
              </a:rPr>
              <a:t> Anxiety is a normal human emotion characterized by feelings of worry, nervousness, or unease. It is a natural response to stress or perceived threats, and it can manifest in several ways, both physically and psychologically. While occasional anxiety is a common experience, excessive or persistent anxiety can be indicative of an underlying anxiety disorder. </a:t>
            </a:r>
          </a:p>
          <a:p>
            <a:endParaRPr lang="en-US"/>
          </a:p>
        </p:txBody>
      </p:sp>
      <p:sp>
        <p:nvSpPr>
          <p:cNvPr id="3" name="Title 2">
            <a:extLst>
              <a:ext uri="{FF2B5EF4-FFF2-40B4-BE49-F238E27FC236}">
                <a16:creationId xmlns:a16="http://schemas.microsoft.com/office/drawing/2014/main" id="{94C56F86-CE50-E22D-A14E-6A0CD5521DBE}"/>
              </a:ext>
            </a:extLst>
          </p:cNvPr>
          <p:cNvSpPr>
            <a:spLocks noGrp="1"/>
          </p:cNvSpPr>
          <p:nvPr>
            <p:ph type="title"/>
          </p:nvPr>
        </p:nvSpPr>
        <p:spPr>
          <a:xfrm>
            <a:off x="628650" y="197922"/>
            <a:ext cx="6866682" cy="625712"/>
          </a:xfrm>
        </p:spPr>
        <p:txBody>
          <a:bodyPr>
            <a:normAutofit fontScale="90000"/>
          </a:bodyPr>
          <a:lstStyle/>
          <a:p>
            <a:r>
              <a:rPr lang="en-US">
                <a:latin typeface="Noto Sans"/>
                <a:ea typeface="Noto Sans"/>
                <a:cs typeface="Noto Sans"/>
              </a:rPr>
              <a:t>Understanding Kinds of Mental Health Crises &amp; Their Causes</a:t>
            </a:r>
          </a:p>
        </p:txBody>
      </p:sp>
      <p:sp>
        <p:nvSpPr>
          <p:cNvPr id="4" name="TextBox 3">
            <a:extLst>
              <a:ext uri="{FF2B5EF4-FFF2-40B4-BE49-F238E27FC236}">
                <a16:creationId xmlns:a16="http://schemas.microsoft.com/office/drawing/2014/main" id="{1F15C298-099B-19C2-7AE5-0685DAF59D07}"/>
              </a:ext>
            </a:extLst>
          </p:cNvPr>
          <p:cNvSpPr txBox="1"/>
          <p:nvPr/>
        </p:nvSpPr>
        <p:spPr>
          <a:xfrm>
            <a:off x="4654471" y="3515087"/>
            <a:ext cx="4182801"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u="sng">
                <a:latin typeface="Noto Sans"/>
              </a:rPr>
              <a:t>Description:</a:t>
            </a:r>
            <a:r>
              <a:rPr lang="en-US" sz="1200">
                <a:latin typeface="Noto Sans"/>
              </a:rPr>
              <a:t> Imagine you’re about to board an airplane. As the flight crew starts to call up different groups, your heart starts to race, your palms sweat, and you feel tightness in your chest. Suddenly, you’re thinking about all the possible things that could go wrong on this flight, and you start to feel dizzy and nauseous. </a:t>
            </a:r>
            <a:endParaRPr lang="en-US" sz="1200"/>
          </a:p>
        </p:txBody>
      </p:sp>
      <p:pic>
        <p:nvPicPr>
          <p:cNvPr id="5" name="Picture 4" descr="Generalized Anxiety Disorder: Symptoms, Causes, More">
            <a:extLst>
              <a:ext uri="{FF2B5EF4-FFF2-40B4-BE49-F238E27FC236}">
                <a16:creationId xmlns:a16="http://schemas.microsoft.com/office/drawing/2014/main" id="{464FF9B3-53A0-4904-EE09-CC7F7314E61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36603" y="1059952"/>
            <a:ext cx="3502788" cy="2358052"/>
          </a:xfrm>
          <a:prstGeom prst="rect">
            <a:avLst/>
          </a:prstGeom>
        </p:spPr>
      </p:pic>
    </p:spTree>
    <p:extLst>
      <p:ext uri="{BB962C8B-B14F-4D97-AF65-F5344CB8AC3E}">
        <p14:creationId xmlns:p14="http://schemas.microsoft.com/office/powerpoint/2010/main" val="2491115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D173EC13-2151-0100-B7B5-84FC8EB29F38}"/>
              </a:ext>
            </a:extLst>
          </p:cNvPr>
          <p:cNvSpPr txBox="1">
            <a:spLocks/>
          </p:cNvSpPr>
          <p:nvPr/>
        </p:nvSpPr>
        <p:spPr>
          <a:xfrm>
            <a:off x="4718247" y="1357421"/>
            <a:ext cx="3611302" cy="3241201"/>
          </a:xfrm>
          <a:prstGeom prst="rect">
            <a:avLst/>
          </a:prstGeom>
        </p:spPr>
        <p:txBody>
          <a:bodyPr vert="horz" lIns="91440" tIns="45720" rIns="91440" bIns="45720" rtlCol="0" anchor="t">
            <a:no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2400" b="1" i="1">
                <a:latin typeface="Noto Sans"/>
                <a:ea typeface="Noto Sans"/>
                <a:cs typeface="Noto Sans"/>
              </a:rPr>
              <a:t>Depression </a:t>
            </a:r>
            <a:endParaRPr lang="en-US" sz="2400"/>
          </a:p>
          <a:p>
            <a:r>
              <a:rPr lang="en-US" sz="1600" u="sng">
                <a:latin typeface="Noto Sans"/>
                <a:ea typeface="Noto Sans"/>
                <a:cs typeface="Noto Sans"/>
              </a:rPr>
              <a:t>Definition:</a:t>
            </a:r>
            <a:r>
              <a:rPr lang="en-US" sz="1600">
                <a:latin typeface="Noto Sans"/>
                <a:ea typeface="Noto Sans"/>
                <a:cs typeface="Noto Sans"/>
              </a:rPr>
              <a:t> </a:t>
            </a:r>
            <a:r>
              <a:rPr lang="en-US" sz="1600">
                <a:solidFill>
                  <a:srgbClr val="1B1C1D"/>
                </a:solidFill>
                <a:latin typeface="Noto Sans"/>
                <a:ea typeface="Noto Sans"/>
                <a:cs typeface="Noto Sans"/>
              </a:rPr>
              <a:t>Depression, also known as major depressive disorder or clinical depression, is a common and serious mental health condition. It's more than just feeling sad or down; it is a persistent state of low mood and loss of interest in activities, causing significant impairment in daily life.   </a:t>
            </a:r>
          </a:p>
          <a:p>
            <a:endParaRPr lang="en-US"/>
          </a:p>
        </p:txBody>
      </p:sp>
      <p:pic>
        <p:nvPicPr>
          <p:cNvPr id="6" name="Picture 5" descr="Depression Symptoms | Clear Behavioral Health">
            <a:extLst>
              <a:ext uri="{FF2B5EF4-FFF2-40B4-BE49-F238E27FC236}">
                <a16:creationId xmlns:a16="http://schemas.microsoft.com/office/drawing/2014/main" id="{3FD325C1-7C81-045E-727D-5472D181BC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3115" y="1521070"/>
            <a:ext cx="3915136" cy="2766903"/>
          </a:xfrm>
          <a:prstGeom prst="rect">
            <a:avLst/>
          </a:prstGeom>
        </p:spPr>
      </p:pic>
      <p:sp>
        <p:nvSpPr>
          <p:cNvPr id="4" name="Title 2">
            <a:extLst>
              <a:ext uri="{FF2B5EF4-FFF2-40B4-BE49-F238E27FC236}">
                <a16:creationId xmlns:a16="http://schemas.microsoft.com/office/drawing/2014/main" id="{485688CB-1BA7-AAD4-4D8E-AAEDC79777B1}"/>
              </a:ext>
            </a:extLst>
          </p:cNvPr>
          <p:cNvSpPr txBox="1">
            <a:spLocks/>
          </p:cNvSpPr>
          <p:nvPr/>
        </p:nvSpPr>
        <p:spPr>
          <a:xfrm>
            <a:off x="628650" y="197922"/>
            <a:ext cx="6866682" cy="625712"/>
          </a:xfrm>
          <a:prstGeom prst="rect">
            <a:avLst/>
          </a:prstGeom>
        </p:spPr>
        <p:txBody>
          <a:bodyPr vert="horz" lIns="91440" tIns="45720" rIns="91440" bIns="45720" rtlCol="0" anchor="ctr">
            <a:normAutofit fontScale="90000" lnSpcReduction="20000"/>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latin typeface="Noto Sans"/>
                <a:ea typeface="Noto Sans"/>
                <a:cs typeface="Noto Sans"/>
              </a:rPr>
              <a:t>Understanding Kinds of Mental Health Crises &amp; Their Causes</a:t>
            </a:r>
          </a:p>
        </p:txBody>
      </p:sp>
    </p:spTree>
    <p:extLst>
      <p:ext uri="{BB962C8B-B14F-4D97-AF65-F5344CB8AC3E}">
        <p14:creationId xmlns:p14="http://schemas.microsoft.com/office/powerpoint/2010/main" val="2928228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DCFB3C-FB9B-EEE7-974C-4E92029EECB0}"/>
              </a:ext>
            </a:extLst>
          </p:cNvPr>
          <p:cNvSpPr>
            <a:spLocks noGrp="1"/>
          </p:cNvSpPr>
          <p:nvPr>
            <p:ph idx="1"/>
          </p:nvPr>
        </p:nvSpPr>
        <p:spPr>
          <a:xfrm>
            <a:off x="630936" y="1046352"/>
            <a:ext cx="7886700" cy="3834402"/>
          </a:xfrm>
        </p:spPr>
        <p:txBody>
          <a:bodyPr vert="horz" lIns="91440" tIns="45720" rIns="91440" bIns="45720" rtlCol="0" anchor="t">
            <a:normAutofit fontScale="85000" lnSpcReduction="10000"/>
          </a:bodyPr>
          <a:lstStyle/>
          <a:p>
            <a:pPr marL="0" indent="0">
              <a:buNone/>
            </a:pPr>
            <a:r>
              <a:rPr lang="en-US" sz="2600" b="1" i="1" dirty="0">
                <a:latin typeface="Noto Sans"/>
                <a:ea typeface="Noto Sans"/>
                <a:cs typeface="Noto Sans"/>
              </a:rPr>
              <a:t>Depression </a:t>
            </a:r>
            <a:endParaRPr lang="en-US" sz="1700" u="sng" dirty="0">
              <a:latin typeface="Noto Sans"/>
              <a:ea typeface="Noto Sans"/>
              <a:cs typeface="Noto Sans"/>
            </a:endParaRPr>
          </a:p>
          <a:p>
            <a:pPr>
              <a:lnSpc>
                <a:spcPct val="120000"/>
              </a:lnSpc>
            </a:pPr>
            <a:r>
              <a:rPr lang="en-US" sz="1700" u="sng" dirty="0">
                <a:latin typeface="Noto Sans"/>
                <a:ea typeface="Noto Sans"/>
                <a:cs typeface="Noto Sans"/>
              </a:rPr>
              <a:t>Description:</a:t>
            </a:r>
            <a:r>
              <a:rPr lang="en-US" sz="1700" dirty="0">
                <a:latin typeface="Noto Sans"/>
                <a:ea typeface="Noto Sans"/>
                <a:cs typeface="Noto Sans"/>
              </a:rPr>
              <a:t> An episode of depression can vary in intensity and duration, but it typically involves a combination of the above symptoms lasting for at least two weeks. Imagine a person who once enjoyed painting, spending time with friends, and going for walks in nature. During a depressive episode, they might:</a:t>
            </a:r>
            <a:endParaRPr lang="en-US" dirty="0"/>
          </a:p>
          <a:p>
            <a:pPr lvl="4">
              <a:buClr>
                <a:srgbClr val="253746"/>
              </a:buClr>
              <a:buFont typeface="System Font Regular" panose="020B0604020202020204" pitchFamily="34" charset="0"/>
              <a:buChar char="–"/>
            </a:pPr>
            <a:r>
              <a:rPr lang="en-US" sz="1400" dirty="0">
                <a:latin typeface="Noto Sans"/>
                <a:ea typeface="Noto Sans"/>
                <a:cs typeface="Noto Sans"/>
              </a:rPr>
              <a:t>Lose all motivation to paint, even abandoning their art supplies.</a:t>
            </a:r>
          </a:p>
          <a:p>
            <a:pPr lvl="4">
              <a:buClr>
                <a:srgbClr val="253746"/>
              </a:buClr>
              <a:buFont typeface="System Font Regular" panose="020B0604020202020204" pitchFamily="34" charset="0"/>
              <a:buChar char="–"/>
            </a:pPr>
            <a:r>
              <a:rPr lang="en-US" sz="1400" dirty="0">
                <a:latin typeface="Noto Sans"/>
                <a:ea typeface="Noto Sans"/>
                <a:cs typeface="Noto Sans"/>
              </a:rPr>
              <a:t>Withdraw from social interactions, feeling too exhausted and down to connect with others.</a:t>
            </a:r>
          </a:p>
          <a:p>
            <a:pPr lvl="4">
              <a:buClr>
                <a:srgbClr val="253746"/>
              </a:buClr>
              <a:buFont typeface="System Font Regular" panose="020B0604020202020204" pitchFamily="34" charset="0"/>
              <a:buChar char="–"/>
            </a:pPr>
            <a:r>
              <a:rPr lang="en-US" sz="1400" dirty="0">
                <a:latin typeface="Noto Sans"/>
                <a:ea typeface="Noto Sans"/>
                <a:cs typeface="Noto Sans"/>
              </a:rPr>
              <a:t>Struggle to get out of bed, feeling overwhelmed by fatigue and a sense of hopelessness.</a:t>
            </a:r>
          </a:p>
          <a:p>
            <a:pPr lvl="4">
              <a:buClr>
                <a:srgbClr val="253746"/>
              </a:buClr>
              <a:buFont typeface="System Font Regular" panose="020B0604020202020204" pitchFamily="34" charset="0"/>
              <a:buChar char="–"/>
            </a:pPr>
            <a:r>
              <a:rPr lang="en-US" sz="1400" dirty="0">
                <a:latin typeface="Noto Sans"/>
                <a:ea typeface="Noto Sans"/>
                <a:cs typeface="Noto Sans"/>
              </a:rPr>
              <a:t>Have trouble concentrating on tasks, leading to problems at work or school.</a:t>
            </a:r>
          </a:p>
          <a:p>
            <a:pPr lvl="4">
              <a:buClr>
                <a:srgbClr val="253746"/>
              </a:buClr>
              <a:buFont typeface="System Font Regular" panose="020B0604020202020204" pitchFamily="34" charset="0"/>
              <a:buChar char="–"/>
            </a:pPr>
            <a:r>
              <a:rPr lang="en-US" sz="1400" dirty="0">
                <a:latin typeface="Noto Sans"/>
                <a:ea typeface="Noto Sans"/>
                <a:cs typeface="Noto Sans"/>
              </a:rPr>
              <a:t>Have persistent thoughts of worthlessness, believing they are a burden to others.</a:t>
            </a:r>
          </a:p>
          <a:p>
            <a:pPr lvl="4">
              <a:buClr>
                <a:srgbClr val="253746"/>
              </a:buClr>
              <a:buFont typeface="System Font Regular" panose="020B0604020202020204" pitchFamily="34" charset="0"/>
              <a:buChar char="–"/>
            </a:pPr>
            <a:r>
              <a:rPr lang="en-US" sz="1400" dirty="0">
                <a:latin typeface="Noto Sans"/>
                <a:ea typeface="Noto Sans"/>
                <a:cs typeface="Noto Sans"/>
              </a:rPr>
              <a:t>Contemplate self-harm or suicide, feeling like there is no way out of their despair.</a:t>
            </a:r>
          </a:p>
          <a:p>
            <a:endParaRPr lang="en-US" sz="1200">
              <a:latin typeface="Noto Sans"/>
              <a:ea typeface="Noto Sans"/>
              <a:cs typeface="Noto Sans"/>
            </a:endParaRPr>
          </a:p>
        </p:txBody>
      </p:sp>
      <p:pic>
        <p:nvPicPr>
          <p:cNvPr id="4" name="Picture 3" descr="What Is Depression? – Aventis Wellness">
            <a:extLst>
              <a:ext uri="{FF2B5EF4-FFF2-40B4-BE49-F238E27FC236}">
                <a16:creationId xmlns:a16="http://schemas.microsoft.com/office/drawing/2014/main" id="{C0E5972C-16DF-13C8-48EA-24E82D95D11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571750"/>
            <a:ext cx="2080260" cy="2080260"/>
          </a:xfrm>
          <a:prstGeom prst="rect">
            <a:avLst/>
          </a:prstGeom>
        </p:spPr>
      </p:pic>
      <p:sp>
        <p:nvSpPr>
          <p:cNvPr id="6" name="Title 2">
            <a:extLst>
              <a:ext uri="{FF2B5EF4-FFF2-40B4-BE49-F238E27FC236}">
                <a16:creationId xmlns:a16="http://schemas.microsoft.com/office/drawing/2014/main" id="{281C05E5-BA5D-022E-4BBA-DA74F428E5AC}"/>
              </a:ext>
            </a:extLst>
          </p:cNvPr>
          <p:cNvSpPr txBox="1">
            <a:spLocks/>
          </p:cNvSpPr>
          <p:nvPr/>
        </p:nvSpPr>
        <p:spPr>
          <a:xfrm>
            <a:off x="628650" y="197922"/>
            <a:ext cx="6866682" cy="625712"/>
          </a:xfrm>
          <a:prstGeom prst="rect">
            <a:avLst/>
          </a:prstGeom>
        </p:spPr>
        <p:txBody>
          <a:bodyPr vert="horz" lIns="91440" tIns="45720" rIns="91440" bIns="45720" rtlCol="0" anchor="ctr">
            <a:normAutofit fontScale="90000" lnSpcReduction="20000"/>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latin typeface="Noto Sans"/>
                <a:ea typeface="Noto Sans"/>
                <a:cs typeface="Noto Sans"/>
              </a:rPr>
              <a:t>Understanding Kinds of Mental Health Crises &amp; Their Causes</a:t>
            </a:r>
          </a:p>
        </p:txBody>
      </p:sp>
    </p:spTree>
    <p:extLst>
      <p:ext uri="{BB962C8B-B14F-4D97-AF65-F5344CB8AC3E}">
        <p14:creationId xmlns:p14="http://schemas.microsoft.com/office/powerpoint/2010/main" val="3586357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97EF9-E8D4-3167-BD8C-312CE2EB69D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A85A9A-6842-4F86-DC9D-4BCED6B01491}"/>
              </a:ext>
            </a:extLst>
          </p:cNvPr>
          <p:cNvSpPr>
            <a:spLocks noGrp="1"/>
          </p:cNvSpPr>
          <p:nvPr>
            <p:ph idx="1"/>
          </p:nvPr>
        </p:nvSpPr>
        <p:spPr>
          <a:xfrm>
            <a:off x="305399" y="1285079"/>
            <a:ext cx="4996908" cy="3473114"/>
          </a:xfrm>
        </p:spPr>
        <p:txBody>
          <a:bodyPr vert="horz" lIns="91440" tIns="45720" rIns="91440" bIns="45720" rtlCol="0" anchor="t">
            <a:normAutofit/>
          </a:bodyPr>
          <a:lstStyle/>
          <a:p>
            <a:pPr marL="0" indent="0">
              <a:buNone/>
            </a:pPr>
            <a:r>
              <a:rPr lang="en-US" sz="2600" b="1" i="1" dirty="0">
                <a:latin typeface="Noto Sans"/>
                <a:ea typeface="Noto Sans"/>
                <a:cs typeface="Noto Sans"/>
              </a:rPr>
              <a:t>Disruptive Behavior Disorders</a:t>
            </a:r>
            <a:r>
              <a:rPr lang="en-US" b="1" i="1" dirty="0">
                <a:latin typeface="Noto Sans"/>
                <a:ea typeface="Noto Sans"/>
                <a:cs typeface="Noto Sans"/>
              </a:rPr>
              <a:t> </a:t>
            </a:r>
            <a:endParaRPr lang="en-US" dirty="0"/>
          </a:p>
          <a:p>
            <a:r>
              <a:rPr lang="en-US" sz="1600" u="sng" dirty="0">
                <a:latin typeface="Noto Sans"/>
                <a:ea typeface="Noto Sans"/>
                <a:cs typeface="Noto Sans"/>
              </a:rPr>
              <a:t>Definition:</a:t>
            </a:r>
            <a:r>
              <a:rPr lang="en-US" sz="1600" dirty="0">
                <a:latin typeface="Noto Sans"/>
                <a:ea typeface="Noto Sans"/>
                <a:cs typeface="Noto Sans"/>
              </a:rPr>
              <a:t> </a:t>
            </a:r>
            <a:r>
              <a:rPr lang="en-US" sz="1600" dirty="0">
                <a:solidFill>
                  <a:srgbClr val="1B1C1D"/>
                </a:solidFill>
                <a:latin typeface="Noto Sans"/>
                <a:ea typeface="Noto Sans"/>
                <a:cs typeface="Noto Sans"/>
              </a:rPr>
              <a:t>Disruptive behavior disorders (DBDs) are a group of mental health conditions characterized by persistent patterns of defiant, disruptive, and often aggressive behaviors directed towards authority figures and social norms. These behaviors significantly impair a child's or adolescent's ability to function in their daily life, including at home, school, and in social settings.</a:t>
            </a:r>
            <a:endParaRPr lang="en-US" sz="1200" dirty="0">
              <a:solidFill>
                <a:srgbClr val="1B1C1D"/>
              </a:solidFill>
            </a:endParaRPr>
          </a:p>
        </p:txBody>
      </p:sp>
      <p:sp>
        <p:nvSpPr>
          <p:cNvPr id="3" name="Title 2">
            <a:extLst>
              <a:ext uri="{FF2B5EF4-FFF2-40B4-BE49-F238E27FC236}">
                <a16:creationId xmlns:a16="http://schemas.microsoft.com/office/drawing/2014/main" id="{A7EDB8CA-4A5B-9415-514B-C44FCCDE0E3E}"/>
              </a:ext>
            </a:extLst>
          </p:cNvPr>
          <p:cNvSpPr>
            <a:spLocks noGrp="1"/>
          </p:cNvSpPr>
          <p:nvPr>
            <p:ph type="title"/>
          </p:nvPr>
        </p:nvSpPr>
        <p:spPr>
          <a:xfrm>
            <a:off x="628650" y="197922"/>
            <a:ext cx="6866682" cy="625712"/>
          </a:xfrm>
        </p:spPr>
        <p:txBody>
          <a:bodyPr>
            <a:normAutofit fontScale="90000"/>
          </a:bodyPr>
          <a:lstStyle/>
          <a:p>
            <a:r>
              <a:rPr lang="en-US">
                <a:latin typeface="Noto Sans"/>
                <a:ea typeface="Noto Sans"/>
                <a:cs typeface="Noto Sans"/>
              </a:rPr>
              <a:t>Understanding Kinds of Mental Health Crises &amp; Their Causes</a:t>
            </a:r>
          </a:p>
        </p:txBody>
      </p:sp>
      <p:pic>
        <p:nvPicPr>
          <p:cNvPr id="6" name="Picture 5" descr="Conduct Disorder and ADHD in Teens: Signs, Symptoms, Treatment">
            <a:extLst>
              <a:ext uri="{FF2B5EF4-FFF2-40B4-BE49-F238E27FC236}">
                <a16:creationId xmlns:a16="http://schemas.microsoft.com/office/drawing/2014/main" id="{36BF495D-98D2-F5CA-F9FF-E74151FB967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67685" y="1802223"/>
            <a:ext cx="2743200" cy="2240094"/>
          </a:xfrm>
          <a:prstGeom prst="rect">
            <a:avLst/>
          </a:prstGeom>
        </p:spPr>
      </p:pic>
    </p:spTree>
    <p:extLst>
      <p:ext uri="{BB962C8B-B14F-4D97-AF65-F5344CB8AC3E}">
        <p14:creationId xmlns:p14="http://schemas.microsoft.com/office/powerpoint/2010/main" val="3795441000"/>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b5fce80b-0e0a-4fa4-a000-b17fcd0d1776"/>
    <ds:schemaRef ds:uri="http://purl.org/dc/terms/"/>
    <ds:schemaRef ds:uri="http://purl.org/dc/dcmitype/"/>
    <ds:schemaRef ds:uri="48e769e3-d160-4238-8758-582613b64169"/>
    <ds:schemaRef ds:uri="http://www.w3.org/XML/1998/namespac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10FDD87D-E982-4D06-A3B3-83BDD3AA76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0</TotalTime>
  <Words>2474</Words>
  <Application>Microsoft Office PowerPoint</Application>
  <PresentationFormat>On-screen Show (16:9)</PresentationFormat>
  <Paragraphs>174</Paragraphs>
  <Slides>37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Aptos</vt:lpstr>
      <vt:lpstr>Arial</vt:lpstr>
      <vt:lpstr>Calibri</vt:lpstr>
      <vt:lpstr>Courier New</vt:lpstr>
      <vt:lpstr>Noto Sans</vt:lpstr>
      <vt:lpstr>System Font Regular</vt:lpstr>
      <vt:lpstr>Wingdings</vt:lpstr>
      <vt:lpstr>fhi-360-powerpoint-template-option-a-noto-sans-font</vt:lpstr>
      <vt:lpstr>Session 9</vt:lpstr>
      <vt:lpstr>PowerPoint Presentation</vt:lpstr>
      <vt:lpstr>Our Community Norms </vt:lpstr>
      <vt:lpstr>Icebreaker - Instructions</vt:lpstr>
      <vt:lpstr>Module 3.1 - Crisis Intervention</vt:lpstr>
      <vt:lpstr>Understanding Kinds of Mental Health Crises &amp; Their Causes</vt:lpstr>
      <vt:lpstr>PowerPoint Presentation</vt:lpstr>
      <vt:lpstr>PowerPoint Presentation</vt:lpstr>
      <vt:lpstr>Understanding Kinds of Mental Health Crises &amp; Their Causes</vt:lpstr>
      <vt:lpstr>Common Disruptive Behavior Disorders (DBDs)</vt:lpstr>
      <vt:lpstr>PowerPoint Presentation</vt:lpstr>
      <vt:lpstr>Crisis Intervention Techniques: Active Listening</vt:lpstr>
      <vt:lpstr>PowerPoint Presentation</vt:lpstr>
      <vt:lpstr>PowerPoint Presentation</vt:lpstr>
      <vt:lpstr>Role-playing</vt:lpstr>
      <vt:lpstr>Action Steps Needed to Create a Safety Plan</vt:lpstr>
      <vt:lpstr>Identify the warning signs</vt:lpstr>
      <vt:lpstr>2. Develop internal coping strategies</vt:lpstr>
      <vt:lpstr>3. Identify your support network</vt:lpstr>
      <vt:lpstr>4. Have resources readily available</vt:lpstr>
      <vt:lpstr>5. Make the environment as safe as possible</vt:lpstr>
      <vt:lpstr>6. Develop a plan for future crises</vt:lpstr>
      <vt:lpstr>Personalized Safety Plans </vt:lpstr>
      <vt:lpstr>Brain (&amp; Bathroom) Break</vt:lpstr>
      <vt:lpstr>Safety Plan Gallery Walk</vt:lpstr>
      <vt:lpstr>Module 3.2 - De-escalation Techniques</vt:lpstr>
      <vt:lpstr>Creating a De-escalation Plan</vt:lpstr>
      <vt:lpstr>Assess the situation</vt:lpstr>
      <vt:lpstr>2. Ensure safety</vt:lpstr>
      <vt:lpstr>3. Establish rapport &amp; connect with the individual</vt:lpstr>
      <vt:lpstr>4. Identify and validate feelings</vt:lpstr>
      <vt:lpstr>5. Explore and clarify</vt:lpstr>
      <vt:lpstr>6. Offer choices and solutions</vt:lpstr>
      <vt:lpstr>7. Follow up</vt:lpstr>
      <vt:lpstr>Other De-escalation Techniques &amp; Tips</vt:lpstr>
      <vt:lpstr>De-escalation Practice</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31</cp:revision>
  <dcterms:created xsi:type="dcterms:W3CDTF">2010-04-12T23:12:02Z</dcterms:created>
  <dcterms:modified xsi:type="dcterms:W3CDTF">2025-05-15T13:03:46Z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16400</vt:r8>
  </property>
</Properties>
</file>